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9"/>
  </p:notesMasterIdLst>
  <p:sldIdLst>
    <p:sldId id="260" r:id="rId2"/>
    <p:sldId id="263" r:id="rId3"/>
    <p:sldId id="261" r:id="rId4"/>
    <p:sldId id="269" r:id="rId5"/>
    <p:sldId id="289" r:id="rId6"/>
    <p:sldId id="271" r:id="rId7"/>
    <p:sldId id="292" r:id="rId8"/>
    <p:sldId id="293" r:id="rId9"/>
    <p:sldId id="274" r:id="rId10"/>
    <p:sldId id="277" r:id="rId11"/>
    <p:sldId id="291" r:id="rId12"/>
    <p:sldId id="264" r:id="rId13"/>
    <p:sldId id="294" r:id="rId14"/>
    <p:sldId id="265" r:id="rId15"/>
    <p:sldId id="295" r:id="rId16"/>
    <p:sldId id="267" r:id="rId17"/>
    <p:sldId id="275" r:id="rId18"/>
    <p:sldId id="297" r:id="rId19"/>
    <p:sldId id="296" r:id="rId20"/>
    <p:sldId id="298" r:id="rId21"/>
    <p:sldId id="281" r:id="rId22"/>
    <p:sldId id="284" r:id="rId23"/>
    <p:sldId id="300" r:id="rId24"/>
    <p:sldId id="299" r:id="rId25"/>
    <p:sldId id="287" r:id="rId26"/>
    <p:sldId id="301" r:id="rId27"/>
    <p:sldId id="28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189E8-ED73-A6DB-1DB7-6EA1D89EA490}" v="554" dt="2022-04-24T15:22:59.489"/>
    <p1510:client id="{4A07E5D7-6631-D121-39ED-10B29374FDC5}" v="503" dt="2022-04-24T09:52:42.467"/>
    <p1510:client id="{90A60D21-669E-52B4-EBFF-342381AF405C}" v="1291" dt="2022-04-24T17:20:27.149"/>
    <p1510:client id="{9E415A62-3686-0643-AD42-414D80B213B1}" v="3162" dt="2022-04-24T17:40:48.446"/>
    <p1510:client id="{BFBDA19F-2A70-6E10-B933-89ADA51450AA}" v="502" dt="2022-04-24T15:39:11.269"/>
    <p1510:client id="{C9E72745-3542-25E5-825F-219A7F6A3CD2}" v="256" dt="2022-04-24T14:46:56.591"/>
    <p1510:client id="{E05E7A36-45FC-F737-89BC-94425B1A8242}" v="4237" dt="2022-04-24T20:02:16.886"/>
    <p1510:client id="{F575202E-85B3-EF6B-F786-5FA1A422475B}" v="305" dt="2022-04-24T13:52:22.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6DF60-5B71-114E-B8D4-DD5D7849A8E0}"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7F4F27-A1D4-A14A-8EB0-308454DF7F08}" type="slidenum">
              <a:rPr lang="en-US" smtClean="0"/>
              <a:t>‹#›</a:t>
            </a:fld>
            <a:endParaRPr lang="en-US"/>
          </a:p>
        </p:txBody>
      </p:sp>
    </p:spTree>
    <p:extLst>
      <p:ext uri="{BB962C8B-B14F-4D97-AF65-F5344CB8AC3E}">
        <p14:creationId xmlns:p14="http://schemas.microsoft.com/office/powerpoint/2010/main" val="209506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Prof, my name is Raymond and today I will be presenting my group’s Data Science Mini project </a:t>
            </a:r>
          </a:p>
        </p:txBody>
      </p:sp>
      <p:sp>
        <p:nvSpPr>
          <p:cNvPr id="4" name="Slide Number Placeholder 3"/>
          <p:cNvSpPr>
            <a:spLocks noGrp="1"/>
          </p:cNvSpPr>
          <p:nvPr>
            <p:ph type="sldNum" sz="quarter" idx="5"/>
          </p:nvPr>
        </p:nvSpPr>
        <p:spPr/>
        <p:txBody>
          <a:bodyPr/>
          <a:lstStyle/>
          <a:p>
            <a:fld id="{657F4F27-A1D4-A14A-8EB0-308454DF7F08}" type="slidenum">
              <a:rPr lang="en-US" smtClean="0"/>
              <a:t>1</a:t>
            </a:fld>
            <a:endParaRPr lang="en-US"/>
          </a:p>
        </p:txBody>
      </p:sp>
    </p:spTree>
    <p:extLst>
      <p:ext uri="{BB962C8B-B14F-4D97-AF65-F5344CB8AC3E}">
        <p14:creationId xmlns:p14="http://schemas.microsoft.com/office/powerpoint/2010/main" val="1529362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categorical analysis we realized that some variables like country and language had a lot of categories, 78 for languages and 58 for countries</a:t>
            </a:r>
          </a:p>
          <a:p>
            <a:r>
              <a:rPr lang="en-US" dirty="0"/>
              <a:t>However most of the movies were concentrated in the top few countries/languages</a:t>
            </a:r>
          </a:p>
          <a:p>
            <a:r>
              <a:rPr lang="en-US" dirty="0"/>
              <a:t>We decided to keep the 10 languages and countries with the highest movie count to make the categorical variables more manageable for our later model and reduce number of outliers</a:t>
            </a:r>
          </a:p>
        </p:txBody>
      </p:sp>
      <p:sp>
        <p:nvSpPr>
          <p:cNvPr id="4" name="Slide Number Placeholder 3"/>
          <p:cNvSpPr>
            <a:spLocks noGrp="1"/>
          </p:cNvSpPr>
          <p:nvPr>
            <p:ph type="sldNum" sz="quarter" idx="5"/>
          </p:nvPr>
        </p:nvSpPr>
        <p:spPr/>
        <p:txBody>
          <a:bodyPr/>
          <a:lstStyle/>
          <a:p>
            <a:fld id="{657F4F27-A1D4-A14A-8EB0-308454DF7F08}" type="slidenum">
              <a:rPr lang="en-US" smtClean="0"/>
              <a:t>10</a:t>
            </a:fld>
            <a:endParaRPr lang="en-US"/>
          </a:p>
        </p:txBody>
      </p:sp>
    </p:spTree>
    <p:extLst>
      <p:ext uri="{BB962C8B-B14F-4D97-AF65-F5344CB8AC3E}">
        <p14:creationId xmlns:p14="http://schemas.microsoft.com/office/powerpoint/2010/main" val="350693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categorical variables Age category and genre had less categories, genre had similar count distribution to countries where most of the movies were focused in a few genres like comedy, drama or action</a:t>
            </a:r>
          </a:p>
          <a:p>
            <a:r>
              <a:rPr lang="en-US" dirty="0"/>
              <a:t>Age category was more spread out but had movies focused in the 18+ and 13+ categories</a:t>
            </a:r>
          </a:p>
          <a:p>
            <a:endParaRPr lang="en-US" dirty="0"/>
          </a:p>
          <a:p>
            <a:r>
              <a:rPr lang="en-US" dirty="0"/>
              <a:t>however it is interesting to see that when we plot the </a:t>
            </a:r>
            <a:r>
              <a:rPr lang="en-US" dirty="0" err="1"/>
              <a:t>variabeles</a:t>
            </a:r>
            <a:r>
              <a:rPr lang="en-US" dirty="0"/>
              <a:t> against the median </a:t>
            </a:r>
            <a:r>
              <a:rPr lang="en-US" dirty="0" err="1"/>
              <a:t>imdb</a:t>
            </a:r>
            <a:r>
              <a:rPr lang="en-US" dirty="0"/>
              <a:t> score for a category there were not much differences in median score for age category whereas median scores for different genres varied quite </a:t>
            </a:r>
            <a:r>
              <a:rPr lang="en-US" dirty="0" err="1"/>
              <a:t>abit</a:t>
            </a:r>
            <a:endParaRPr lang="en-US" dirty="0"/>
          </a:p>
        </p:txBody>
      </p:sp>
      <p:sp>
        <p:nvSpPr>
          <p:cNvPr id="4" name="Slide Number Placeholder 3"/>
          <p:cNvSpPr>
            <a:spLocks noGrp="1"/>
          </p:cNvSpPr>
          <p:nvPr>
            <p:ph type="sldNum" sz="quarter" idx="5"/>
          </p:nvPr>
        </p:nvSpPr>
        <p:spPr/>
        <p:txBody>
          <a:bodyPr/>
          <a:lstStyle/>
          <a:p>
            <a:fld id="{657F4F27-A1D4-A14A-8EB0-308454DF7F08}" type="slidenum">
              <a:rPr lang="en-US" smtClean="0"/>
              <a:t>11</a:t>
            </a:fld>
            <a:endParaRPr lang="en-US"/>
          </a:p>
        </p:txBody>
      </p:sp>
    </p:spTree>
    <p:extLst>
      <p:ext uri="{BB962C8B-B14F-4D97-AF65-F5344CB8AC3E}">
        <p14:creationId xmlns:p14="http://schemas.microsoft.com/office/powerpoint/2010/main" val="3714604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our Score and metric prediction we use a few models</a:t>
            </a:r>
          </a:p>
        </p:txBody>
      </p:sp>
      <p:sp>
        <p:nvSpPr>
          <p:cNvPr id="4" name="Slide Number Placeholder 3"/>
          <p:cNvSpPr>
            <a:spLocks noGrp="1"/>
          </p:cNvSpPr>
          <p:nvPr>
            <p:ph type="sldNum" sz="quarter" idx="5"/>
          </p:nvPr>
        </p:nvSpPr>
        <p:spPr/>
        <p:txBody>
          <a:bodyPr/>
          <a:lstStyle/>
          <a:p>
            <a:fld id="{657F4F27-A1D4-A14A-8EB0-308454DF7F08}" type="slidenum">
              <a:rPr lang="en-US" smtClean="0"/>
              <a:t>12</a:t>
            </a:fld>
            <a:endParaRPr lang="en-US"/>
          </a:p>
        </p:txBody>
      </p:sp>
    </p:spTree>
    <p:extLst>
      <p:ext uri="{BB962C8B-B14F-4D97-AF65-F5344CB8AC3E}">
        <p14:creationId xmlns:p14="http://schemas.microsoft.com/office/powerpoint/2010/main" val="427845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metric prediction we wanted to find out which metric had the best ability to predict scores</a:t>
            </a:r>
          </a:p>
          <a:p>
            <a:r>
              <a:rPr lang="en-SG" dirty="0"/>
              <a:t>We used 2 models for this</a:t>
            </a:r>
          </a:p>
        </p:txBody>
      </p:sp>
      <p:sp>
        <p:nvSpPr>
          <p:cNvPr id="4" name="Slide Number Placeholder 3"/>
          <p:cNvSpPr>
            <a:spLocks noGrp="1"/>
          </p:cNvSpPr>
          <p:nvPr>
            <p:ph type="sldNum" sz="quarter" idx="5"/>
          </p:nvPr>
        </p:nvSpPr>
        <p:spPr/>
        <p:txBody>
          <a:bodyPr/>
          <a:lstStyle/>
          <a:p>
            <a:fld id="{657F4F27-A1D4-A14A-8EB0-308454DF7F08}" type="slidenum">
              <a:rPr lang="en-US" smtClean="0"/>
              <a:t>13</a:t>
            </a:fld>
            <a:endParaRPr lang="en-US"/>
          </a:p>
        </p:txBody>
      </p:sp>
    </p:spTree>
    <p:extLst>
      <p:ext uri="{BB962C8B-B14F-4D97-AF65-F5344CB8AC3E}">
        <p14:creationId xmlns:p14="http://schemas.microsoft.com/office/powerpoint/2010/main" val="1676343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did </a:t>
            </a:r>
            <a:r>
              <a:rPr lang="en-SG" dirty="0" err="1"/>
              <a:t>uni</a:t>
            </a:r>
            <a:r>
              <a:rPr lang="en-SG" dirty="0"/>
              <a:t>-variate regression on our numeric variables to find which had the best ability to predict scores.</a:t>
            </a:r>
          </a:p>
          <a:p>
            <a:r>
              <a:rPr lang="en-SG" dirty="0"/>
              <a:t>We derived the Mean Squared Error and Explained Variance of each numeric regression model</a:t>
            </a:r>
          </a:p>
          <a:p>
            <a:r>
              <a:rPr lang="en-SG" dirty="0"/>
              <a:t>Rotten Tomatoes score had the highest explained variance and lowest Mean Squared Error value of the 3 numeric variables</a:t>
            </a:r>
          </a:p>
          <a:p>
            <a:r>
              <a:rPr lang="en-SG" dirty="0"/>
              <a:t>This made it the best predictor of IMDb Scores</a:t>
            </a:r>
          </a:p>
        </p:txBody>
      </p:sp>
      <p:sp>
        <p:nvSpPr>
          <p:cNvPr id="4" name="Slide Number Placeholder 3"/>
          <p:cNvSpPr>
            <a:spLocks noGrp="1"/>
          </p:cNvSpPr>
          <p:nvPr>
            <p:ph type="sldNum" sz="quarter" idx="5"/>
          </p:nvPr>
        </p:nvSpPr>
        <p:spPr/>
        <p:txBody>
          <a:bodyPr/>
          <a:lstStyle/>
          <a:p>
            <a:fld id="{657F4F27-A1D4-A14A-8EB0-308454DF7F08}" type="slidenum">
              <a:rPr lang="en-US" smtClean="0"/>
              <a:t>14</a:t>
            </a:fld>
            <a:endParaRPr lang="en-US"/>
          </a:p>
        </p:txBody>
      </p:sp>
    </p:spTree>
    <p:extLst>
      <p:ext uri="{BB962C8B-B14F-4D97-AF65-F5344CB8AC3E}">
        <p14:creationId xmlns:p14="http://schemas.microsoft.com/office/powerpoint/2010/main" val="2272573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Viewing the graph of each linear regression model you can see that the values on the rotten tomatoes graph are much more clustered along the main regression line compared to the runtime and age of movie graphs where points are scattered further from the regression line</a:t>
            </a:r>
          </a:p>
        </p:txBody>
      </p:sp>
      <p:sp>
        <p:nvSpPr>
          <p:cNvPr id="4" name="Slide Number Placeholder 3"/>
          <p:cNvSpPr>
            <a:spLocks noGrp="1"/>
          </p:cNvSpPr>
          <p:nvPr>
            <p:ph type="sldNum" sz="quarter" idx="5"/>
          </p:nvPr>
        </p:nvSpPr>
        <p:spPr/>
        <p:txBody>
          <a:bodyPr/>
          <a:lstStyle/>
          <a:p>
            <a:fld id="{657F4F27-A1D4-A14A-8EB0-308454DF7F08}" type="slidenum">
              <a:rPr lang="en-US" smtClean="0"/>
              <a:t>15</a:t>
            </a:fld>
            <a:endParaRPr lang="en-US"/>
          </a:p>
        </p:txBody>
      </p:sp>
    </p:spTree>
    <p:extLst>
      <p:ext uri="{BB962C8B-B14F-4D97-AF65-F5344CB8AC3E}">
        <p14:creationId xmlns:p14="http://schemas.microsoft.com/office/powerpoint/2010/main" val="1835586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explored using Random Forest</a:t>
            </a:r>
          </a:p>
          <a:p>
            <a:r>
              <a:rPr lang="en-SG" dirty="0"/>
              <a:t>Random forest uses ensemble learning method for classification and regression and it creates many different decision trees</a:t>
            </a:r>
          </a:p>
          <a:p>
            <a:endParaRPr lang="en-SG" dirty="0"/>
          </a:p>
          <a:p>
            <a:r>
              <a:rPr lang="en-SG" dirty="0"/>
              <a:t>Merging the results of the trees together gives this model a more accurate and stable prediction</a:t>
            </a:r>
          </a:p>
          <a:p>
            <a:endParaRPr lang="en-SG" dirty="0"/>
          </a:p>
        </p:txBody>
      </p:sp>
      <p:sp>
        <p:nvSpPr>
          <p:cNvPr id="4" name="Slide Number Placeholder 3"/>
          <p:cNvSpPr>
            <a:spLocks noGrp="1"/>
          </p:cNvSpPr>
          <p:nvPr>
            <p:ph type="sldNum" sz="quarter" idx="5"/>
          </p:nvPr>
        </p:nvSpPr>
        <p:spPr/>
        <p:txBody>
          <a:bodyPr/>
          <a:lstStyle/>
          <a:p>
            <a:fld id="{657F4F27-A1D4-A14A-8EB0-308454DF7F08}" type="slidenum">
              <a:rPr lang="en-US" smtClean="0"/>
              <a:t>16</a:t>
            </a:fld>
            <a:endParaRPr lang="en-US"/>
          </a:p>
        </p:txBody>
      </p:sp>
    </p:spTree>
    <p:extLst>
      <p:ext uri="{BB962C8B-B14F-4D97-AF65-F5344CB8AC3E}">
        <p14:creationId xmlns:p14="http://schemas.microsoft.com/office/powerpoint/2010/main" val="2625534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our Random Forest classification, we </a:t>
            </a:r>
            <a:r>
              <a:rPr lang="en-SG" dirty="0" err="1"/>
              <a:t>classisifed</a:t>
            </a:r>
            <a:r>
              <a:rPr lang="en-SG" dirty="0"/>
              <a:t> </a:t>
            </a:r>
            <a:r>
              <a:rPr lang="en-SG" dirty="0" err="1"/>
              <a:t>imdb</a:t>
            </a:r>
            <a:r>
              <a:rPr lang="en-SG" dirty="0"/>
              <a:t> scores greater or equal to 7 to be good movies and scores below 7 to be bad movies</a:t>
            </a:r>
          </a:p>
          <a:p>
            <a:r>
              <a:rPr lang="en-SG" dirty="0"/>
              <a:t>These movies were then classified into these categories using our numeric variables</a:t>
            </a:r>
          </a:p>
          <a:p>
            <a:endParaRPr lang="en-SG" dirty="0"/>
          </a:p>
          <a:p>
            <a:r>
              <a:rPr lang="en-SG" dirty="0"/>
              <a:t>The random forest classification had an accuracy of 97.67% in predicting which category a movie was to fall in based on variables</a:t>
            </a:r>
          </a:p>
        </p:txBody>
      </p:sp>
      <p:sp>
        <p:nvSpPr>
          <p:cNvPr id="4" name="Slide Number Placeholder 3"/>
          <p:cNvSpPr>
            <a:spLocks noGrp="1"/>
          </p:cNvSpPr>
          <p:nvPr>
            <p:ph type="sldNum" sz="quarter" idx="5"/>
          </p:nvPr>
        </p:nvSpPr>
        <p:spPr/>
        <p:txBody>
          <a:bodyPr/>
          <a:lstStyle/>
          <a:p>
            <a:fld id="{657F4F27-A1D4-A14A-8EB0-308454DF7F08}" type="slidenum">
              <a:rPr lang="en-US" smtClean="0"/>
              <a:t>17</a:t>
            </a:fld>
            <a:endParaRPr lang="en-US"/>
          </a:p>
        </p:txBody>
      </p:sp>
    </p:spTree>
    <p:extLst>
      <p:ext uri="{BB962C8B-B14F-4D97-AF65-F5344CB8AC3E}">
        <p14:creationId xmlns:p14="http://schemas.microsoft.com/office/powerpoint/2010/main" val="483893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doing it’s </a:t>
            </a:r>
            <a:r>
              <a:rPr lang="en-SG" dirty="0" err="1"/>
              <a:t>classicfication</a:t>
            </a:r>
            <a:r>
              <a:rPr lang="en-SG" dirty="0"/>
              <a:t>, the random forest classification mode also measured the importance of each numeric variable in influencing the classification based on an importance score</a:t>
            </a:r>
          </a:p>
          <a:p>
            <a:r>
              <a:rPr lang="en-SG" dirty="0"/>
              <a:t>The classification was quite accurate at 97% and the variable that </a:t>
            </a:r>
            <a:r>
              <a:rPr lang="en-SG" dirty="0" err="1"/>
              <a:t>hahd</a:t>
            </a:r>
            <a:r>
              <a:rPr lang="en-SG" dirty="0"/>
              <a:t> the highest importance score and was most important to this accuracy was once again Rotten Tomatoes</a:t>
            </a:r>
          </a:p>
          <a:p>
            <a:r>
              <a:rPr lang="en-SG" dirty="0"/>
              <a:t>This supports our earlier prediction that the Rotten Tomatoes score was the most accurate metric to use in predicting IMDb scores</a:t>
            </a:r>
          </a:p>
        </p:txBody>
      </p:sp>
      <p:sp>
        <p:nvSpPr>
          <p:cNvPr id="4" name="Slide Number Placeholder 3"/>
          <p:cNvSpPr>
            <a:spLocks noGrp="1"/>
          </p:cNvSpPr>
          <p:nvPr>
            <p:ph type="sldNum" sz="quarter" idx="5"/>
          </p:nvPr>
        </p:nvSpPr>
        <p:spPr/>
        <p:txBody>
          <a:bodyPr/>
          <a:lstStyle/>
          <a:p>
            <a:fld id="{657F4F27-A1D4-A14A-8EB0-308454DF7F08}" type="slidenum">
              <a:rPr lang="en-US" smtClean="0"/>
              <a:t>18</a:t>
            </a:fld>
            <a:endParaRPr lang="en-US"/>
          </a:p>
        </p:txBody>
      </p:sp>
    </p:spTree>
    <p:extLst>
      <p:ext uri="{BB962C8B-B14F-4D97-AF65-F5344CB8AC3E}">
        <p14:creationId xmlns:p14="http://schemas.microsoft.com/office/powerpoint/2010/main" val="3234181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actual score prediction</a:t>
            </a:r>
          </a:p>
          <a:p>
            <a:endParaRPr lang="en-SG" dirty="0"/>
          </a:p>
          <a:p>
            <a:r>
              <a:rPr lang="en-SG" dirty="0"/>
              <a:t>We want to know which models we could use to predict,</a:t>
            </a:r>
          </a:p>
          <a:p>
            <a:endParaRPr lang="en-SG" dirty="0"/>
          </a:p>
          <a:p>
            <a:r>
              <a:rPr lang="en-SG" dirty="0"/>
              <a:t>Which model is better and how accurate it is</a:t>
            </a:r>
          </a:p>
        </p:txBody>
      </p:sp>
      <p:sp>
        <p:nvSpPr>
          <p:cNvPr id="4" name="Slide Number Placeholder 3"/>
          <p:cNvSpPr>
            <a:spLocks noGrp="1"/>
          </p:cNvSpPr>
          <p:nvPr>
            <p:ph type="sldNum" sz="quarter" idx="5"/>
          </p:nvPr>
        </p:nvSpPr>
        <p:spPr/>
        <p:txBody>
          <a:bodyPr/>
          <a:lstStyle/>
          <a:p>
            <a:fld id="{657F4F27-A1D4-A14A-8EB0-308454DF7F08}" type="slidenum">
              <a:rPr lang="en-US" smtClean="0"/>
              <a:t>19</a:t>
            </a:fld>
            <a:endParaRPr lang="en-US"/>
          </a:p>
        </p:txBody>
      </p:sp>
    </p:spTree>
    <p:extLst>
      <p:ext uri="{BB962C8B-B14F-4D97-AF65-F5344CB8AC3E}">
        <p14:creationId xmlns:p14="http://schemas.microsoft.com/office/powerpoint/2010/main" val="71351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for our project is to create a model that can accurately predict IMDb Scores of movies</a:t>
            </a:r>
          </a:p>
          <a:p>
            <a:r>
              <a:rPr lang="en-US" dirty="0"/>
              <a:t>Our motivation is due to the recent increases in movie production that made us wonder how we can go about predicant scores of future releases</a:t>
            </a:r>
          </a:p>
          <a:p>
            <a:r>
              <a:rPr lang="en-US" dirty="0"/>
              <a:t>We want to know if we can predict scores using metrics like genre, age category or runtime</a:t>
            </a:r>
          </a:p>
          <a:p>
            <a:r>
              <a:rPr lang="en-US" dirty="0"/>
              <a:t>We also want to know which metrics are best for predictions and how different models can affect our predictions</a:t>
            </a:r>
          </a:p>
        </p:txBody>
      </p:sp>
      <p:sp>
        <p:nvSpPr>
          <p:cNvPr id="4" name="Slide Number Placeholder 3"/>
          <p:cNvSpPr>
            <a:spLocks noGrp="1"/>
          </p:cNvSpPr>
          <p:nvPr>
            <p:ph type="sldNum" sz="quarter" idx="5"/>
          </p:nvPr>
        </p:nvSpPr>
        <p:spPr/>
        <p:txBody>
          <a:bodyPr/>
          <a:lstStyle/>
          <a:p>
            <a:fld id="{657F4F27-A1D4-A14A-8EB0-308454DF7F08}" type="slidenum">
              <a:rPr lang="en-US" smtClean="0"/>
              <a:t>2</a:t>
            </a:fld>
            <a:endParaRPr lang="en-US"/>
          </a:p>
        </p:txBody>
      </p:sp>
    </p:spTree>
    <p:extLst>
      <p:ext uri="{BB962C8B-B14F-4D97-AF65-F5344CB8AC3E}">
        <p14:creationId xmlns:p14="http://schemas.microsoft.com/office/powerpoint/2010/main" val="3124171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get better results, we opted to learn how to use categorical variables in liner regression</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This involved using </a:t>
            </a:r>
            <a:r>
              <a:rPr lang="en-US" sz="1200" dirty="0">
                <a:ea typeface="+mn-lt"/>
                <a:cs typeface="+mn-lt"/>
              </a:rPr>
              <a:t>Dummy coding which allows us to turn categories into dummy variables a regression model can treat as having a high (1) and low (0) score. Now the regression can look at directionality affected by a Category by comparing binary values </a:t>
            </a:r>
          </a:p>
          <a:p>
            <a:endParaRPr lang="en-SG" dirty="0"/>
          </a:p>
          <a:p>
            <a:endParaRPr lang="en-SG" dirty="0"/>
          </a:p>
          <a:p>
            <a:r>
              <a:rPr lang="en-SG" dirty="0"/>
              <a:t>We then combined these dummy variables with our numeric variables to form a multi variate regression model</a:t>
            </a:r>
          </a:p>
        </p:txBody>
      </p:sp>
      <p:sp>
        <p:nvSpPr>
          <p:cNvPr id="4" name="Slide Number Placeholder 3"/>
          <p:cNvSpPr>
            <a:spLocks noGrp="1"/>
          </p:cNvSpPr>
          <p:nvPr>
            <p:ph type="sldNum" sz="quarter" idx="5"/>
          </p:nvPr>
        </p:nvSpPr>
        <p:spPr/>
        <p:txBody>
          <a:bodyPr/>
          <a:lstStyle/>
          <a:p>
            <a:fld id="{657F4F27-A1D4-A14A-8EB0-308454DF7F08}" type="slidenum">
              <a:rPr lang="en-US" smtClean="0"/>
              <a:t>20</a:t>
            </a:fld>
            <a:endParaRPr lang="en-US"/>
          </a:p>
        </p:txBody>
      </p:sp>
    </p:spTree>
    <p:extLst>
      <p:ext uri="{BB962C8B-B14F-4D97-AF65-F5344CB8AC3E}">
        <p14:creationId xmlns:p14="http://schemas.microsoft.com/office/powerpoint/2010/main" val="2295342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Mean Square Error for this model was lower than the Uni-Variate model using only Rotten Tomatoes score, hence this model improves our accuracy of prediction</a:t>
            </a:r>
          </a:p>
        </p:txBody>
      </p:sp>
      <p:sp>
        <p:nvSpPr>
          <p:cNvPr id="4" name="Slide Number Placeholder 3"/>
          <p:cNvSpPr>
            <a:spLocks noGrp="1"/>
          </p:cNvSpPr>
          <p:nvPr>
            <p:ph type="sldNum" sz="quarter" idx="5"/>
          </p:nvPr>
        </p:nvSpPr>
        <p:spPr/>
        <p:txBody>
          <a:bodyPr/>
          <a:lstStyle/>
          <a:p>
            <a:fld id="{657F4F27-A1D4-A14A-8EB0-308454DF7F08}" type="slidenum">
              <a:rPr lang="en-US" smtClean="0"/>
              <a:t>21</a:t>
            </a:fld>
            <a:endParaRPr lang="en-US"/>
          </a:p>
        </p:txBody>
      </p:sp>
    </p:spTree>
    <p:extLst>
      <p:ext uri="{BB962C8B-B14F-4D97-AF65-F5344CB8AC3E}">
        <p14:creationId xmlns:p14="http://schemas.microsoft.com/office/powerpoint/2010/main" val="1779476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ran actual predictions using the model on a few movies and found a an average error of 14% </a:t>
            </a:r>
          </a:p>
          <a:p>
            <a:r>
              <a:rPr lang="en-SG" dirty="0"/>
              <a:t>Our predictions are an average guess but not as accurate as we would like</a:t>
            </a:r>
          </a:p>
        </p:txBody>
      </p:sp>
      <p:sp>
        <p:nvSpPr>
          <p:cNvPr id="4" name="Slide Number Placeholder 3"/>
          <p:cNvSpPr>
            <a:spLocks noGrp="1"/>
          </p:cNvSpPr>
          <p:nvPr>
            <p:ph type="sldNum" sz="quarter" idx="5"/>
          </p:nvPr>
        </p:nvSpPr>
        <p:spPr/>
        <p:txBody>
          <a:bodyPr/>
          <a:lstStyle/>
          <a:p>
            <a:fld id="{657F4F27-A1D4-A14A-8EB0-308454DF7F08}" type="slidenum">
              <a:rPr lang="en-US" smtClean="0"/>
              <a:t>22</a:t>
            </a:fld>
            <a:endParaRPr lang="en-US"/>
          </a:p>
        </p:txBody>
      </p:sp>
    </p:spTree>
    <p:extLst>
      <p:ext uri="{BB962C8B-B14F-4D97-AF65-F5344CB8AC3E}">
        <p14:creationId xmlns:p14="http://schemas.microsoft.com/office/powerpoint/2010/main" val="2768426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wanted to know if random forest could produce a better model</a:t>
            </a:r>
          </a:p>
          <a:p>
            <a:endParaRPr lang="en-SG" dirty="0"/>
          </a:p>
          <a:p>
            <a:r>
              <a:rPr lang="en-SG" dirty="0"/>
              <a:t>However random forest uses a lot more time and computer resources to compute a result hence we wanted to know if it would be worth it</a:t>
            </a:r>
          </a:p>
        </p:txBody>
      </p:sp>
      <p:sp>
        <p:nvSpPr>
          <p:cNvPr id="4" name="Slide Number Placeholder 3"/>
          <p:cNvSpPr>
            <a:spLocks noGrp="1"/>
          </p:cNvSpPr>
          <p:nvPr>
            <p:ph type="sldNum" sz="quarter" idx="5"/>
          </p:nvPr>
        </p:nvSpPr>
        <p:spPr/>
        <p:txBody>
          <a:bodyPr/>
          <a:lstStyle/>
          <a:p>
            <a:fld id="{657F4F27-A1D4-A14A-8EB0-308454DF7F08}" type="slidenum">
              <a:rPr lang="en-US" smtClean="0"/>
              <a:t>23</a:t>
            </a:fld>
            <a:endParaRPr lang="en-US"/>
          </a:p>
        </p:txBody>
      </p:sp>
    </p:spTree>
    <p:extLst>
      <p:ext uri="{BB962C8B-B14F-4D97-AF65-F5344CB8AC3E}">
        <p14:creationId xmlns:p14="http://schemas.microsoft.com/office/powerpoint/2010/main" val="2985032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running the Random Forest Model we plotted the predictions against our </a:t>
            </a:r>
            <a:r>
              <a:rPr lang="en-SG" dirty="0" err="1"/>
              <a:t>imdb</a:t>
            </a:r>
            <a:r>
              <a:rPr lang="en-SG" dirty="0"/>
              <a:t> true values</a:t>
            </a:r>
          </a:p>
          <a:p>
            <a:r>
              <a:rPr lang="en-SG" dirty="0"/>
              <a:t>The mean squared error of the random forest model was higher than the multivariate regression model </a:t>
            </a:r>
          </a:p>
          <a:p>
            <a:r>
              <a:rPr lang="en-SG" dirty="0"/>
              <a:t>It had a mean squared error of 0.7850 compared to 0.6232 of our multi variate regression model</a:t>
            </a:r>
          </a:p>
          <a:p>
            <a:r>
              <a:rPr lang="en-SG" dirty="0"/>
              <a:t>It is less accurate and consumes more resources and time hence it is not worth running the random forest regression model</a:t>
            </a:r>
          </a:p>
        </p:txBody>
      </p:sp>
      <p:sp>
        <p:nvSpPr>
          <p:cNvPr id="4" name="Slide Number Placeholder 3"/>
          <p:cNvSpPr>
            <a:spLocks noGrp="1"/>
          </p:cNvSpPr>
          <p:nvPr>
            <p:ph type="sldNum" sz="quarter" idx="5"/>
          </p:nvPr>
        </p:nvSpPr>
        <p:spPr/>
        <p:txBody>
          <a:bodyPr/>
          <a:lstStyle/>
          <a:p>
            <a:fld id="{657F4F27-A1D4-A14A-8EB0-308454DF7F08}" type="slidenum">
              <a:rPr lang="en-US" smtClean="0"/>
              <a:t>24</a:t>
            </a:fld>
            <a:endParaRPr lang="en-US"/>
          </a:p>
        </p:txBody>
      </p:sp>
    </p:spTree>
    <p:extLst>
      <p:ext uri="{BB962C8B-B14F-4D97-AF65-F5344CB8AC3E}">
        <p14:creationId xmlns:p14="http://schemas.microsoft.com/office/powerpoint/2010/main" val="788607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outcomes are that we have successfully created a model to predict </a:t>
            </a:r>
            <a:r>
              <a:rPr lang="en-SG" dirty="0" err="1"/>
              <a:t>Imdb</a:t>
            </a:r>
            <a:r>
              <a:rPr lang="en-SG" dirty="0"/>
              <a:t> scores using different metrics</a:t>
            </a:r>
          </a:p>
          <a:p>
            <a:endParaRPr lang="en-SG" dirty="0"/>
          </a:p>
          <a:p>
            <a:r>
              <a:rPr lang="en-SG" dirty="0"/>
              <a:t>We were able to determine that out of our metrics rotten tomatoes </a:t>
            </a:r>
            <a:r>
              <a:rPr lang="en-SG" dirty="0" err="1"/>
              <a:t>socre</a:t>
            </a:r>
            <a:r>
              <a:rPr lang="en-SG" dirty="0"/>
              <a:t> was the best metric in predicting </a:t>
            </a:r>
            <a:r>
              <a:rPr lang="en-SG" dirty="0" err="1"/>
              <a:t>imdb</a:t>
            </a:r>
            <a:r>
              <a:rPr lang="en-SG" dirty="0"/>
              <a:t> score, using our </a:t>
            </a:r>
            <a:r>
              <a:rPr lang="en-SG" dirty="0" err="1"/>
              <a:t>uni</a:t>
            </a:r>
            <a:r>
              <a:rPr lang="en-SG" dirty="0"/>
              <a:t> variate regression and random forest classification</a:t>
            </a:r>
          </a:p>
          <a:p>
            <a:endParaRPr lang="en-SG" dirty="0"/>
          </a:p>
          <a:p>
            <a:r>
              <a:rPr lang="en-SG" dirty="0"/>
              <a:t>We also learned to engage in different models such as Random Forest &amp; using Categorical Variables in Regression</a:t>
            </a:r>
          </a:p>
        </p:txBody>
      </p:sp>
      <p:sp>
        <p:nvSpPr>
          <p:cNvPr id="4" name="Slide Number Placeholder 3"/>
          <p:cNvSpPr>
            <a:spLocks noGrp="1"/>
          </p:cNvSpPr>
          <p:nvPr>
            <p:ph type="sldNum" sz="quarter" idx="5"/>
          </p:nvPr>
        </p:nvSpPr>
        <p:spPr/>
        <p:txBody>
          <a:bodyPr/>
          <a:lstStyle/>
          <a:p>
            <a:fld id="{657F4F27-A1D4-A14A-8EB0-308454DF7F08}" type="slidenum">
              <a:rPr lang="en-US" smtClean="0"/>
              <a:t>25</a:t>
            </a:fld>
            <a:endParaRPr lang="en-US"/>
          </a:p>
        </p:txBody>
      </p:sp>
    </p:spTree>
    <p:extLst>
      <p:ext uri="{BB962C8B-B14F-4D97-AF65-F5344CB8AC3E}">
        <p14:creationId xmlns:p14="http://schemas.microsoft.com/office/powerpoint/2010/main" val="293505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insights we had was that Rotten tomatoes score are likely the best predictor as movie scores are very quite complex to predict but the factors in a rotten tomato scoring likely overlaps with </a:t>
            </a:r>
            <a:r>
              <a:rPr lang="en-SG" dirty="0" err="1"/>
              <a:t>imdb</a:t>
            </a:r>
            <a:r>
              <a:rPr lang="en-SG" dirty="0"/>
              <a:t> scoring</a:t>
            </a:r>
          </a:p>
          <a:p>
            <a:endParaRPr lang="en-SG" dirty="0"/>
          </a:p>
          <a:p>
            <a:r>
              <a:rPr lang="en-SG" dirty="0"/>
              <a:t>Runtime and age of movie do not affect </a:t>
            </a:r>
            <a:r>
              <a:rPr lang="en-SG" dirty="0" err="1"/>
              <a:t>imdb</a:t>
            </a:r>
            <a:r>
              <a:rPr lang="en-SG" dirty="0"/>
              <a:t> scores</a:t>
            </a:r>
          </a:p>
          <a:p>
            <a:endParaRPr lang="en-SG" dirty="0"/>
          </a:p>
          <a:p>
            <a:r>
              <a:rPr lang="en-SG" dirty="0"/>
              <a:t>High prediction errors are likely due to the low correlation from variables like runtime and age of movie, to get more accurate predictions we should search for variables with higher correlation</a:t>
            </a:r>
          </a:p>
          <a:p>
            <a:endParaRPr lang="en-SG" dirty="0"/>
          </a:p>
          <a:p>
            <a:r>
              <a:rPr lang="en-SG" dirty="0"/>
              <a:t>In predicting IMDb score random forest is less accurate and more </a:t>
            </a:r>
            <a:r>
              <a:rPr lang="en-SG" dirty="0" err="1"/>
              <a:t>resouruce</a:t>
            </a:r>
            <a:r>
              <a:rPr lang="en-SG" dirty="0"/>
              <a:t> intensive than multi variate regression</a:t>
            </a:r>
          </a:p>
        </p:txBody>
      </p:sp>
      <p:sp>
        <p:nvSpPr>
          <p:cNvPr id="4" name="Slide Number Placeholder 3"/>
          <p:cNvSpPr>
            <a:spLocks noGrp="1"/>
          </p:cNvSpPr>
          <p:nvPr>
            <p:ph type="sldNum" sz="quarter" idx="5"/>
          </p:nvPr>
        </p:nvSpPr>
        <p:spPr/>
        <p:txBody>
          <a:bodyPr/>
          <a:lstStyle/>
          <a:p>
            <a:fld id="{657F4F27-A1D4-A14A-8EB0-308454DF7F08}" type="slidenum">
              <a:rPr lang="en-US" smtClean="0"/>
              <a:t>26</a:t>
            </a:fld>
            <a:endParaRPr lang="en-US"/>
          </a:p>
        </p:txBody>
      </p:sp>
    </p:spTree>
    <p:extLst>
      <p:ext uri="{BB962C8B-B14F-4D97-AF65-F5344CB8AC3E}">
        <p14:creationId xmlns:p14="http://schemas.microsoft.com/office/powerpoint/2010/main" val="1812985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data we chose 2 datasets that contained movies available on the various streaming platforms the datasets included movies from 1914 to 2021 and 1902 to 2020</a:t>
            </a:r>
          </a:p>
          <a:p>
            <a:r>
              <a:rPr lang="en-US" dirty="0"/>
              <a:t>These datasets also include </a:t>
            </a:r>
            <a:r>
              <a:rPr lang="en-US" dirty="0" err="1"/>
              <a:t>imdb</a:t>
            </a:r>
            <a:r>
              <a:rPr lang="en-US" dirty="0"/>
              <a:t> scores and various other metrics</a:t>
            </a:r>
          </a:p>
        </p:txBody>
      </p:sp>
      <p:sp>
        <p:nvSpPr>
          <p:cNvPr id="4" name="Slide Number Placeholder 3"/>
          <p:cNvSpPr>
            <a:spLocks noGrp="1"/>
          </p:cNvSpPr>
          <p:nvPr>
            <p:ph type="sldNum" sz="quarter" idx="5"/>
          </p:nvPr>
        </p:nvSpPr>
        <p:spPr/>
        <p:txBody>
          <a:bodyPr/>
          <a:lstStyle/>
          <a:p>
            <a:fld id="{657F4F27-A1D4-A14A-8EB0-308454DF7F08}" type="slidenum">
              <a:rPr lang="en-US" smtClean="0"/>
              <a:t>3</a:t>
            </a:fld>
            <a:endParaRPr lang="en-US"/>
          </a:p>
        </p:txBody>
      </p:sp>
    </p:spTree>
    <p:extLst>
      <p:ext uri="{BB962C8B-B14F-4D97-AF65-F5344CB8AC3E}">
        <p14:creationId xmlns:p14="http://schemas.microsoft.com/office/powerpoint/2010/main" val="391275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processed the datasets by merging both into one csv file</a:t>
            </a:r>
          </a:p>
          <a:p>
            <a:r>
              <a:rPr lang="en-US" dirty="0"/>
              <a:t>Then we used various excel and python functions to process our data</a:t>
            </a:r>
          </a:p>
          <a:p>
            <a:r>
              <a:rPr lang="en-US" dirty="0"/>
              <a:t>This included changing data for the IMDb Score from an out of 10 value and percentage values to float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narrowed down Columns with multiple values to the main value</a:t>
            </a:r>
          </a:p>
          <a:p>
            <a:endParaRPr lang="en-US" dirty="0"/>
          </a:p>
        </p:txBody>
      </p:sp>
      <p:sp>
        <p:nvSpPr>
          <p:cNvPr id="4" name="Slide Number Placeholder 3"/>
          <p:cNvSpPr>
            <a:spLocks noGrp="1"/>
          </p:cNvSpPr>
          <p:nvPr>
            <p:ph type="sldNum" sz="quarter" idx="5"/>
          </p:nvPr>
        </p:nvSpPr>
        <p:spPr/>
        <p:txBody>
          <a:bodyPr/>
          <a:lstStyle/>
          <a:p>
            <a:fld id="{657F4F27-A1D4-A14A-8EB0-308454DF7F08}" type="slidenum">
              <a:rPr lang="en-US" smtClean="0"/>
              <a:t>4</a:t>
            </a:fld>
            <a:endParaRPr lang="en-US"/>
          </a:p>
        </p:txBody>
      </p:sp>
    </p:spTree>
    <p:extLst>
      <p:ext uri="{BB962C8B-B14F-4D97-AF65-F5344CB8AC3E}">
        <p14:creationId xmlns:p14="http://schemas.microsoft.com/office/powerpoint/2010/main" val="158600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changed certain data to make it more appropriate such as the Year of Release to an Age value</a:t>
            </a:r>
          </a:p>
          <a:p>
            <a:r>
              <a:rPr lang="en-US" dirty="0"/>
              <a:t>Consolidated Availability metrics on different platforms into a numeric value and dropped rows with empty values</a:t>
            </a:r>
          </a:p>
          <a:p>
            <a:endParaRPr lang="en-US" dirty="0"/>
          </a:p>
        </p:txBody>
      </p:sp>
      <p:sp>
        <p:nvSpPr>
          <p:cNvPr id="4" name="Slide Number Placeholder 3"/>
          <p:cNvSpPr>
            <a:spLocks noGrp="1"/>
          </p:cNvSpPr>
          <p:nvPr>
            <p:ph type="sldNum" sz="quarter" idx="5"/>
          </p:nvPr>
        </p:nvSpPr>
        <p:spPr/>
        <p:txBody>
          <a:bodyPr/>
          <a:lstStyle/>
          <a:p>
            <a:fld id="{657F4F27-A1D4-A14A-8EB0-308454DF7F08}" type="slidenum">
              <a:rPr lang="en-US" smtClean="0"/>
              <a:t>5</a:t>
            </a:fld>
            <a:endParaRPr lang="en-US"/>
          </a:p>
        </p:txBody>
      </p:sp>
    </p:spTree>
    <p:extLst>
      <p:ext uri="{BB962C8B-B14F-4D97-AF65-F5344CB8AC3E}">
        <p14:creationId xmlns:p14="http://schemas.microsoft.com/office/powerpoint/2010/main" val="1528184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exploratory data analysis we separated our variables into numerical and categorical</a:t>
            </a:r>
          </a:p>
          <a:p>
            <a:r>
              <a:rPr lang="en-US" dirty="0"/>
              <a:t>Numerical includes age of movie, </a:t>
            </a:r>
            <a:r>
              <a:rPr lang="en-US" dirty="0" err="1"/>
              <a:t>Imdb</a:t>
            </a:r>
            <a:r>
              <a:rPr lang="en-US" dirty="0"/>
              <a:t> Score, Rotten tomatoes score and runtime </a:t>
            </a:r>
          </a:p>
          <a:p>
            <a:endParaRPr lang="en-US" dirty="0"/>
          </a:p>
          <a:p>
            <a:r>
              <a:rPr lang="en-US" dirty="0"/>
              <a:t>Categorical included age category, genre and more</a:t>
            </a:r>
          </a:p>
        </p:txBody>
      </p:sp>
      <p:sp>
        <p:nvSpPr>
          <p:cNvPr id="4" name="Slide Number Placeholder 3"/>
          <p:cNvSpPr>
            <a:spLocks noGrp="1"/>
          </p:cNvSpPr>
          <p:nvPr>
            <p:ph type="sldNum" sz="quarter" idx="5"/>
          </p:nvPr>
        </p:nvSpPr>
        <p:spPr/>
        <p:txBody>
          <a:bodyPr/>
          <a:lstStyle/>
          <a:p>
            <a:fld id="{657F4F27-A1D4-A14A-8EB0-308454DF7F08}" type="slidenum">
              <a:rPr lang="en-US" smtClean="0"/>
              <a:t>6</a:t>
            </a:fld>
            <a:endParaRPr lang="en-US"/>
          </a:p>
        </p:txBody>
      </p:sp>
    </p:spTree>
    <p:extLst>
      <p:ext uri="{BB962C8B-B14F-4D97-AF65-F5344CB8AC3E}">
        <p14:creationId xmlns:p14="http://schemas.microsoft.com/office/powerpoint/2010/main" val="1670495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our Numerical analysis variables like IMDb &amp; Rotten did not have many outliers or </a:t>
            </a:r>
            <a:r>
              <a:rPr lang="en-SG" dirty="0" err="1"/>
              <a:t>anomlaies</a:t>
            </a:r>
            <a:endParaRPr lang="en-SG" dirty="0"/>
          </a:p>
        </p:txBody>
      </p:sp>
      <p:sp>
        <p:nvSpPr>
          <p:cNvPr id="4" name="Slide Number Placeholder 3"/>
          <p:cNvSpPr>
            <a:spLocks noGrp="1"/>
          </p:cNvSpPr>
          <p:nvPr>
            <p:ph type="sldNum" sz="quarter" idx="5"/>
          </p:nvPr>
        </p:nvSpPr>
        <p:spPr/>
        <p:txBody>
          <a:bodyPr/>
          <a:lstStyle/>
          <a:p>
            <a:fld id="{657F4F27-A1D4-A14A-8EB0-308454DF7F08}" type="slidenum">
              <a:rPr lang="en-US" smtClean="0"/>
              <a:t>7</a:t>
            </a:fld>
            <a:endParaRPr lang="en-US"/>
          </a:p>
        </p:txBody>
      </p:sp>
    </p:spTree>
    <p:extLst>
      <p:ext uri="{BB962C8B-B14F-4D97-AF65-F5344CB8AC3E}">
        <p14:creationId xmlns:p14="http://schemas.microsoft.com/office/powerpoint/2010/main" val="3214589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runtime variables had a lot of outliers, hence we removed the values that fell out of 1.5 times the interquartile range</a:t>
            </a:r>
          </a:p>
          <a:p>
            <a:r>
              <a:rPr lang="en-SG" dirty="0"/>
              <a:t>This resulted in a better distribution of values</a:t>
            </a:r>
          </a:p>
        </p:txBody>
      </p:sp>
      <p:sp>
        <p:nvSpPr>
          <p:cNvPr id="4" name="Slide Number Placeholder 3"/>
          <p:cNvSpPr>
            <a:spLocks noGrp="1"/>
          </p:cNvSpPr>
          <p:nvPr>
            <p:ph type="sldNum" sz="quarter" idx="5"/>
          </p:nvPr>
        </p:nvSpPr>
        <p:spPr/>
        <p:txBody>
          <a:bodyPr/>
          <a:lstStyle/>
          <a:p>
            <a:fld id="{657F4F27-A1D4-A14A-8EB0-308454DF7F08}" type="slidenum">
              <a:rPr lang="en-US" smtClean="0"/>
              <a:t>8</a:t>
            </a:fld>
            <a:endParaRPr lang="en-US"/>
          </a:p>
        </p:txBody>
      </p:sp>
    </p:spTree>
    <p:extLst>
      <p:ext uri="{BB962C8B-B14F-4D97-AF65-F5344CB8AC3E}">
        <p14:creationId xmlns:p14="http://schemas.microsoft.com/office/powerpoint/2010/main" val="2939964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explored a correlation matrix to see the relationship between IMDb and other numeric variables, </a:t>
            </a:r>
          </a:p>
          <a:p>
            <a:r>
              <a:rPr lang="en-SG" dirty="0"/>
              <a:t>Rotten Tomatoes score had the highest correlation of 0.59 </a:t>
            </a:r>
          </a:p>
          <a:p>
            <a:r>
              <a:rPr lang="en-SG" dirty="0"/>
              <a:t>Run time and age of movie were much worse in their correlation</a:t>
            </a:r>
          </a:p>
        </p:txBody>
      </p:sp>
      <p:sp>
        <p:nvSpPr>
          <p:cNvPr id="4" name="Slide Number Placeholder 3"/>
          <p:cNvSpPr>
            <a:spLocks noGrp="1"/>
          </p:cNvSpPr>
          <p:nvPr>
            <p:ph type="sldNum" sz="quarter" idx="5"/>
          </p:nvPr>
        </p:nvSpPr>
        <p:spPr/>
        <p:txBody>
          <a:bodyPr/>
          <a:lstStyle/>
          <a:p>
            <a:fld id="{657F4F27-A1D4-A14A-8EB0-308454DF7F08}" type="slidenum">
              <a:rPr lang="en-US" smtClean="0"/>
              <a:t>9</a:t>
            </a:fld>
            <a:endParaRPr lang="en-US"/>
          </a:p>
        </p:txBody>
      </p:sp>
    </p:spTree>
    <p:extLst>
      <p:ext uri="{BB962C8B-B14F-4D97-AF65-F5344CB8AC3E}">
        <p14:creationId xmlns:p14="http://schemas.microsoft.com/office/powerpoint/2010/main" val="48189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5629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07784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07037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70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276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7989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5225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2581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6331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57246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62996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68489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4a"/><Relationship Id="rId7" Type="http://schemas.openxmlformats.org/officeDocument/2006/relationships/image" Target="../media/image1.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8.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code/armintalic/quality-and-quantity-of-streaming-services-content/data?select=MoviesOnStreamingPlatforms_updated.csv" TargetMode="External"/><Relationship Id="rId3" Type="http://schemas.openxmlformats.org/officeDocument/2006/relationships/slideLayout" Target="../slideLayouts/slideLayout2.xml"/><Relationship Id="rId7" Type="http://schemas.openxmlformats.org/officeDocument/2006/relationships/hyperlink" Target="https://www.kaggle.com/code/ruchi798/movies-and-tv-shows-eda/data?select=MoviesOnStreamingPlatforms_updated.csv"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4BB55-5294-C013-3813-F62269BD15B4}"/>
              </a:ext>
            </a:extLst>
          </p:cNvPr>
          <p:cNvSpPr>
            <a:spLocks noGrp="1"/>
          </p:cNvSpPr>
          <p:nvPr>
            <p:ph type="ctrTitle"/>
          </p:nvPr>
        </p:nvSpPr>
        <p:spPr>
          <a:xfrm>
            <a:off x="6194716" y="739978"/>
            <a:ext cx="5334930" cy="3004145"/>
          </a:xfrm>
        </p:spPr>
        <p:txBody>
          <a:bodyPr>
            <a:normAutofit/>
          </a:bodyPr>
          <a:lstStyle/>
          <a:p>
            <a:r>
              <a:rPr lang="en-US">
                <a:ea typeface="Calibri Light"/>
                <a:cs typeface="Calibri Light"/>
              </a:rPr>
              <a:t>Data Science Mini Project</a:t>
            </a:r>
          </a:p>
        </p:txBody>
      </p:sp>
      <p:sp>
        <p:nvSpPr>
          <p:cNvPr id="3" name="Subtitle 2">
            <a:extLst>
              <a:ext uri="{FF2B5EF4-FFF2-40B4-BE49-F238E27FC236}">
                <a16:creationId xmlns:a16="http://schemas.microsoft.com/office/drawing/2014/main" id="{B21B82B1-C853-12D9-2D47-CDA02BB44314}"/>
              </a:ext>
            </a:extLst>
          </p:cNvPr>
          <p:cNvSpPr>
            <a:spLocks noGrp="1"/>
          </p:cNvSpPr>
          <p:nvPr>
            <p:ph type="subTitle" idx="1"/>
          </p:nvPr>
        </p:nvSpPr>
        <p:spPr>
          <a:xfrm>
            <a:off x="6194715" y="3836197"/>
            <a:ext cx="5334931" cy="2189214"/>
          </a:xfrm>
        </p:spPr>
        <p:txBody>
          <a:bodyPr vert="horz" lIns="91440" tIns="45720" rIns="91440" bIns="45720" rtlCol="0" anchor="t">
            <a:normAutofit/>
          </a:bodyPr>
          <a:lstStyle/>
          <a:p>
            <a:r>
              <a:rPr lang="en-US" sz="2200" dirty="0"/>
              <a:t>Timothy Lim ()</a:t>
            </a:r>
          </a:p>
          <a:p>
            <a:r>
              <a:rPr lang="en-US" sz="2200" dirty="0"/>
              <a:t>Raymond Lim Wei ()</a:t>
            </a:r>
            <a:endParaRPr lang="en-US" sz="2200" dirty="0">
              <a:cs typeface="Calibri"/>
            </a:endParaRPr>
          </a:p>
          <a:p>
            <a:r>
              <a:rPr lang="en-US" sz="2200" dirty="0"/>
              <a:t>Le Duy </a:t>
            </a:r>
            <a:r>
              <a:rPr lang="en-US" sz="2200"/>
              <a:t>Linh ()</a:t>
            </a:r>
            <a:endParaRPr lang="en-US" sz="2200" dirty="0">
              <a:ea typeface="Calibri"/>
              <a:cs typeface="Calibri"/>
            </a:endParaRPr>
          </a:p>
          <a:p>
            <a:r>
              <a:rPr lang="en-US" sz="2200" dirty="0"/>
              <a:t>Course: SC1015</a:t>
            </a:r>
            <a:endParaRPr lang="en-US" sz="2200" dirty="0">
              <a:ea typeface="Calibri"/>
              <a:cs typeface="Calibri"/>
            </a:endParaRPr>
          </a:p>
          <a:p>
            <a:r>
              <a:rPr lang="en-US" sz="2200" dirty="0"/>
              <a:t>SC18 Group 9</a:t>
            </a:r>
            <a:endParaRPr lang="en-US" sz="2200" dirty="0">
              <a:ea typeface="Calibri"/>
              <a:cs typeface="Calibri"/>
            </a:endParaRPr>
          </a:p>
        </p:txBody>
      </p:sp>
      <p:pic>
        <p:nvPicPr>
          <p:cNvPr id="3074" name="Picture 2" descr="IMDb: Ratings, Reviews, and Where to Watch the Best Movies &amp; TV Shows">
            <a:extLst>
              <a:ext uri="{FF2B5EF4-FFF2-40B4-BE49-F238E27FC236}">
                <a16:creationId xmlns:a16="http://schemas.microsoft.com/office/drawing/2014/main" id="{A372B7DA-2048-1B5F-3D97-3A75C337D2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 b="3"/>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SC1015">
            <a:hlinkClick r:id="" action="ppaction://media"/>
            <a:extLst>
              <a:ext uri="{FF2B5EF4-FFF2-40B4-BE49-F238E27FC236}">
                <a16:creationId xmlns:a16="http://schemas.microsoft.com/office/drawing/2014/main" id="{EA7C2F1D-7E47-4F7A-987D-DA0977318B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851525" y="3184525"/>
            <a:ext cx="487363" cy="487363"/>
          </a:xfrm>
          <a:prstGeom prst="rect">
            <a:avLst/>
          </a:prstGeom>
        </p:spPr>
      </p:pic>
      <p:pic>
        <p:nvPicPr>
          <p:cNvPr id="9" name="Audio 8">
            <a:hlinkClick r:id="" action="ppaction://media"/>
            <a:extLst>
              <a:ext uri="{FF2B5EF4-FFF2-40B4-BE49-F238E27FC236}">
                <a16:creationId xmlns:a16="http://schemas.microsoft.com/office/drawing/2014/main" id="{6376C92B-DA48-446D-A8AC-08C26A13DA1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44978922"/>
      </p:ext>
    </p:extLst>
  </p:cSld>
  <p:clrMapOvr>
    <a:masterClrMapping/>
  </p:clrMapOvr>
  <mc:AlternateContent xmlns:mc="http://schemas.openxmlformats.org/markup-compatibility/2006" xmlns:p14="http://schemas.microsoft.com/office/powerpoint/2010/main">
    <mc:Choice Requires="p14">
      <p:transition spd="slow" p14:dur="2000" advTm="6269"/>
    </mc:Choice>
    <mc:Fallback xmlns="">
      <p:transition spd="slow" advTm="6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3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90" objId="4"/>
        <p14:stopEvt time="2450"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0">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99C8E-5DF5-913D-3F47-2E38A472B285}"/>
              </a:ext>
            </a:extLst>
          </p:cNvPr>
          <p:cNvSpPr>
            <a:spLocks noGrp="1"/>
          </p:cNvSpPr>
          <p:nvPr>
            <p:ph type="title"/>
          </p:nvPr>
        </p:nvSpPr>
        <p:spPr>
          <a:xfrm>
            <a:off x="835155" y="525195"/>
            <a:ext cx="3986155" cy="2806506"/>
          </a:xfrm>
        </p:spPr>
        <p:txBody>
          <a:bodyPr anchor="b">
            <a:normAutofit/>
          </a:bodyPr>
          <a:lstStyle/>
          <a:p>
            <a:r>
              <a:rPr lang="en-US" sz="4000" dirty="0">
                <a:latin typeface="Calibri"/>
                <a:cs typeface="Calibri"/>
              </a:rPr>
              <a:t>Categorical Exploratory Data Analysis</a:t>
            </a:r>
          </a:p>
        </p:txBody>
      </p:sp>
      <p:sp>
        <p:nvSpPr>
          <p:cNvPr id="3" name="Content Placeholder 2">
            <a:extLst>
              <a:ext uri="{FF2B5EF4-FFF2-40B4-BE49-F238E27FC236}">
                <a16:creationId xmlns:a16="http://schemas.microsoft.com/office/drawing/2014/main" id="{20EF8EA8-6A54-FB1D-666D-5917D684AE2C}"/>
              </a:ext>
            </a:extLst>
          </p:cNvPr>
          <p:cNvSpPr>
            <a:spLocks noGrp="1"/>
          </p:cNvSpPr>
          <p:nvPr>
            <p:ph idx="1"/>
          </p:nvPr>
        </p:nvSpPr>
        <p:spPr>
          <a:xfrm>
            <a:off x="835155" y="3526300"/>
            <a:ext cx="3986155" cy="2588458"/>
          </a:xfrm>
        </p:spPr>
        <p:txBody>
          <a:bodyPr vert="horz" lIns="91440" tIns="45720" rIns="91440" bIns="45720" rtlCol="0" anchor="t">
            <a:normAutofit fontScale="92500" lnSpcReduction="10000"/>
          </a:bodyPr>
          <a:lstStyle/>
          <a:p>
            <a:r>
              <a:rPr lang="en-US" sz="2000" dirty="0"/>
              <a:t>Variables such as Country &amp; Language had a lot of categories </a:t>
            </a:r>
            <a:endParaRPr lang="en-US" sz="2000"/>
          </a:p>
          <a:p>
            <a:r>
              <a:rPr lang="en-US" sz="2000" dirty="0">
                <a:cs typeface="Calibri" panose="020F0502020204030204"/>
              </a:rPr>
              <a:t>Majority of the movies were concentrated in the top few Countries/Languages</a:t>
            </a:r>
            <a:endParaRPr lang="en-US" sz="2000" dirty="0"/>
          </a:p>
          <a:p>
            <a:r>
              <a:rPr lang="en-US" sz="2000" dirty="0"/>
              <a:t>We kept the 10 Countries/Languages with the highest movie count to reduce the number of outliers</a:t>
            </a:r>
            <a:endParaRPr lang="en-US" sz="2000" dirty="0">
              <a:cs typeface="Calibri"/>
            </a:endParaRPr>
          </a:p>
          <a:p>
            <a:endParaRPr lang="en-US" sz="2000" dirty="0">
              <a:cs typeface="Calibri"/>
            </a:endParaRPr>
          </a:p>
          <a:p>
            <a:endParaRPr lang="en-US" sz="2000">
              <a:cs typeface="Calibri"/>
            </a:endParaRPr>
          </a:p>
          <a:p>
            <a:endParaRPr lang="en-US" sz="2000">
              <a:cs typeface="Calibri"/>
            </a:endParaRPr>
          </a:p>
        </p:txBody>
      </p:sp>
      <p:pic>
        <p:nvPicPr>
          <p:cNvPr id="9" name="Picture 9" descr="Chart, histogram&#10;&#10;Description automatically generated">
            <a:extLst>
              <a:ext uri="{FF2B5EF4-FFF2-40B4-BE49-F238E27FC236}">
                <a16:creationId xmlns:a16="http://schemas.microsoft.com/office/drawing/2014/main" id="{597466D6-D71E-B90F-709B-7A7383F07681}"/>
              </a:ext>
            </a:extLst>
          </p:cNvPr>
          <p:cNvPicPr>
            <a:picLocks noChangeAspect="1"/>
          </p:cNvPicPr>
          <p:nvPr/>
        </p:nvPicPr>
        <p:blipFill>
          <a:blip r:embed="rId5"/>
          <a:stretch>
            <a:fillRect/>
          </a:stretch>
        </p:blipFill>
        <p:spPr>
          <a:xfrm>
            <a:off x="5016674" y="3477599"/>
            <a:ext cx="6772405" cy="3378775"/>
          </a:xfrm>
          <a:prstGeom prst="rect">
            <a:avLst/>
          </a:prstGeom>
        </p:spPr>
      </p:pic>
      <p:pic>
        <p:nvPicPr>
          <p:cNvPr id="10" name="Picture 10" descr="Table&#10;&#10;Description automatically generated">
            <a:extLst>
              <a:ext uri="{FF2B5EF4-FFF2-40B4-BE49-F238E27FC236}">
                <a16:creationId xmlns:a16="http://schemas.microsoft.com/office/drawing/2014/main" id="{E1F1D9B6-658E-3967-50FF-7E9D5F2809CF}"/>
              </a:ext>
            </a:extLst>
          </p:cNvPr>
          <p:cNvPicPr>
            <a:picLocks noChangeAspect="1"/>
          </p:cNvPicPr>
          <p:nvPr/>
        </p:nvPicPr>
        <p:blipFill>
          <a:blip r:embed="rId6"/>
          <a:stretch>
            <a:fillRect/>
          </a:stretch>
        </p:blipFill>
        <p:spPr>
          <a:xfrm>
            <a:off x="8857988" y="770845"/>
            <a:ext cx="2743200" cy="2310063"/>
          </a:xfrm>
          <a:prstGeom prst="rect">
            <a:avLst/>
          </a:prstGeom>
        </p:spPr>
      </p:pic>
      <p:pic>
        <p:nvPicPr>
          <p:cNvPr id="12" name="Picture 12" descr="Table&#10;&#10;Description automatically generated">
            <a:extLst>
              <a:ext uri="{FF2B5EF4-FFF2-40B4-BE49-F238E27FC236}">
                <a16:creationId xmlns:a16="http://schemas.microsoft.com/office/drawing/2014/main" id="{7445CBE6-B858-0DA0-CEFF-4A099685DCC1}"/>
              </a:ext>
            </a:extLst>
          </p:cNvPr>
          <p:cNvPicPr>
            <a:picLocks noChangeAspect="1"/>
          </p:cNvPicPr>
          <p:nvPr/>
        </p:nvPicPr>
        <p:blipFill>
          <a:blip r:embed="rId7"/>
          <a:stretch>
            <a:fillRect/>
          </a:stretch>
        </p:blipFill>
        <p:spPr>
          <a:xfrm>
            <a:off x="5663852" y="-597"/>
            <a:ext cx="2743200" cy="3331029"/>
          </a:xfrm>
          <a:prstGeom prst="rect">
            <a:avLst/>
          </a:prstGeom>
        </p:spPr>
      </p:pic>
      <p:pic>
        <p:nvPicPr>
          <p:cNvPr id="8" name="Audio 7">
            <a:hlinkClick r:id="" action="ppaction://media"/>
            <a:extLst>
              <a:ext uri="{FF2B5EF4-FFF2-40B4-BE49-F238E27FC236}">
                <a16:creationId xmlns:a16="http://schemas.microsoft.com/office/drawing/2014/main" id="{F15DAA31-7C74-4927-8410-AB046848CCD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6786125"/>
      </p:ext>
    </p:extLst>
  </p:cSld>
  <p:clrMapOvr>
    <a:masterClrMapping/>
  </p:clrMapOvr>
  <mc:AlternateContent xmlns:mc="http://schemas.openxmlformats.org/markup-compatibility/2006" xmlns:p14="http://schemas.microsoft.com/office/powerpoint/2010/main">
    <mc:Choice Requires="p14">
      <p:transition spd="slow" p14:dur="2000" advTm="23389"/>
    </mc:Choice>
    <mc:Fallback xmlns="">
      <p:transition spd="slow" advTm="23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3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3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3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899C8E-5DF5-913D-3F47-2E38A472B285}"/>
              </a:ext>
            </a:extLst>
          </p:cNvPr>
          <p:cNvSpPr>
            <a:spLocks noGrp="1"/>
          </p:cNvSpPr>
          <p:nvPr>
            <p:ph type="title"/>
          </p:nvPr>
        </p:nvSpPr>
        <p:spPr>
          <a:xfrm>
            <a:off x="438913" y="859536"/>
            <a:ext cx="4832802" cy="1243584"/>
          </a:xfrm>
        </p:spPr>
        <p:txBody>
          <a:bodyPr>
            <a:normAutofit/>
          </a:bodyPr>
          <a:lstStyle/>
          <a:p>
            <a:r>
              <a:rPr lang="en-US" sz="3400" dirty="0">
                <a:latin typeface="Calibri"/>
                <a:cs typeface="Calibri"/>
              </a:rPr>
              <a:t>Categorical Exploratory Data Analysis</a:t>
            </a:r>
          </a:p>
        </p:txBody>
      </p:sp>
      <p:sp>
        <p:nvSpPr>
          <p:cNvPr id="32" name="Rectangle 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EF8EA8-6A54-FB1D-666D-5917D684AE2C}"/>
              </a:ext>
            </a:extLst>
          </p:cNvPr>
          <p:cNvSpPr>
            <a:spLocks noGrp="1"/>
          </p:cNvSpPr>
          <p:nvPr>
            <p:ph idx="1"/>
          </p:nvPr>
        </p:nvSpPr>
        <p:spPr>
          <a:xfrm>
            <a:off x="438912" y="2512611"/>
            <a:ext cx="4832803" cy="3664351"/>
          </a:xfrm>
        </p:spPr>
        <p:txBody>
          <a:bodyPr vert="horz" lIns="91440" tIns="45720" rIns="91440" bIns="45720" rtlCol="0" anchor="t">
            <a:normAutofit/>
          </a:bodyPr>
          <a:lstStyle/>
          <a:p>
            <a:r>
              <a:rPr lang="en-US" sz="1800" dirty="0"/>
              <a:t>Variables such Age Category &amp; Genre had far less categories per variable </a:t>
            </a:r>
          </a:p>
          <a:p>
            <a:r>
              <a:rPr lang="en-US" sz="1800" dirty="0">
                <a:cs typeface="Calibri"/>
              </a:rPr>
              <a:t>We plotted Age Category &amp; Genre against the Median IMDb Score for each category and noticed that the median scores for each Age Category/Genre were fairly similar</a:t>
            </a:r>
          </a:p>
          <a:p>
            <a:endParaRPr lang="en-US" sz="1800" dirty="0">
              <a:cs typeface="Calibri"/>
            </a:endParaRPr>
          </a:p>
          <a:p>
            <a:endParaRPr lang="en-US" sz="1800">
              <a:cs typeface="Calibri" panose="020F0502020204030204"/>
            </a:endParaRPr>
          </a:p>
          <a:p>
            <a:endParaRPr lang="en-US" sz="1800">
              <a:cs typeface="Calibri" panose="020F0502020204030204"/>
            </a:endParaRPr>
          </a:p>
        </p:txBody>
      </p:sp>
      <p:pic>
        <p:nvPicPr>
          <p:cNvPr id="4" name="Picture 4" descr="Chart, bar chart&#10;&#10;Description automatically generated">
            <a:extLst>
              <a:ext uri="{FF2B5EF4-FFF2-40B4-BE49-F238E27FC236}">
                <a16:creationId xmlns:a16="http://schemas.microsoft.com/office/drawing/2014/main" id="{DDFFA758-9E88-AFFE-C7F1-5F2523776A35}"/>
              </a:ext>
            </a:extLst>
          </p:cNvPr>
          <p:cNvPicPr>
            <a:picLocks noChangeAspect="1"/>
          </p:cNvPicPr>
          <p:nvPr/>
        </p:nvPicPr>
        <p:blipFill>
          <a:blip r:embed="rId5"/>
          <a:stretch>
            <a:fillRect/>
          </a:stretch>
        </p:blipFill>
        <p:spPr>
          <a:xfrm>
            <a:off x="5542218" y="231107"/>
            <a:ext cx="6565773" cy="3316184"/>
          </a:xfrm>
          <a:prstGeom prst="rect">
            <a:avLst/>
          </a:prstGeom>
        </p:spPr>
      </p:pic>
      <p:pic>
        <p:nvPicPr>
          <p:cNvPr id="5" name="Picture 5" descr="Chart, bar chart&#10;&#10;Description automatically generated">
            <a:extLst>
              <a:ext uri="{FF2B5EF4-FFF2-40B4-BE49-F238E27FC236}">
                <a16:creationId xmlns:a16="http://schemas.microsoft.com/office/drawing/2014/main" id="{6B282660-E63D-0BC5-4A24-DE7F569F5D6E}"/>
              </a:ext>
            </a:extLst>
          </p:cNvPr>
          <p:cNvPicPr>
            <a:picLocks noChangeAspect="1"/>
          </p:cNvPicPr>
          <p:nvPr/>
        </p:nvPicPr>
        <p:blipFill>
          <a:blip r:embed="rId6"/>
          <a:stretch>
            <a:fillRect/>
          </a:stretch>
        </p:blipFill>
        <p:spPr>
          <a:xfrm>
            <a:off x="5542217" y="3548767"/>
            <a:ext cx="6471828" cy="3161279"/>
          </a:xfrm>
          <a:prstGeom prst="rect">
            <a:avLst/>
          </a:prstGeom>
        </p:spPr>
      </p:pic>
      <p:pic>
        <p:nvPicPr>
          <p:cNvPr id="14" name="Audio 13">
            <a:hlinkClick r:id="" action="ppaction://media"/>
            <a:extLst>
              <a:ext uri="{FF2B5EF4-FFF2-40B4-BE49-F238E27FC236}">
                <a16:creationId xmlns:a16="http://schemas.microsoft.com/office/drawing/2014/main" id="{24232593-2035-4908-ABF3-3AAE859FD1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41503601"/>
      </p:ext>
    </p:extLst>
  </p:cSld>
  <p:clrMapOvr>
    <a:masterClrMapping/>
  </p:clrMapOvr>
  <mc:AlternateContent xmlns:mc="http://schemas.openxmlformats.org/markup-compatibility/2006" xmlns:p14="http://schemas.microsoft.com/office/powerpoint/2010/main">
    <mc:Choice Requires="p14">
      <p:transition spd="slow" p14:dur="2000" advTm="34839"/>
    </mc:Choice>
    <mc:Fallback xmlns="">
      <p:transition spd="slow" advTm="3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6B24-8546-5360-9481-4D49C38CFAC2}"/>
              </a:ext>
            </a:extLst>
          </p:cNvPr>
          <p:cNvSpPr>
            <a:spLocks noGrp="1"/>
          </p:cNvSpPr>
          <p:nvPr>
            <p:ph type="title"/>
          </p:nvPr>
        </p:nvSpPr>
        <p:spPr>
          <a:xfrm>
            <a:off x="5297762" y="329184"/>
            <a:ext cx="6251110" cy="1783080"/>
          </a:xfrm>
        </p:spPr>
        <p:txBody>
          <a:bodyPr anchor="b">
            <a:normAutofit/>
          </a:bodyPr>
          <a:lstStyle/>
          <a:p>
            <a:r>
              <a:rPr lang="en-US" sz="5400" dirty="0">
                <a:latin typeface="Calibri"/>
                <a:cs typeface="Calibri"/>
              </a:rPr>
              <a:t>Prediction</a:t>
            </a:r>
            <a:r>
              <a:rPr lang="en-US" sz="5400" dirty="0"/>
              <a:t> </a:t>
            </a:r>
            <a:r>
              <a:rPr lang="en-US" sz="5400" dirty="0">
                <a:latin typeface="Calibri "/>
              </a:rPr>
              <a:t>Models</a:t>
            </a:r>
          </a:p>
        </p:txBody>
      </p:sp>
      <p:sp>
        <p:nvSpPr>
          <p:cNvPr id="16" name="Content Placeholder 2">
            <a:extLst>
              <a:ext uri="{FF2B5EF4-FFF2-40B4-BE49-F238E27FC236}">
                <a16:creationId xmlns:a16="http://schemas.microsoft.com/office/drawing/2014/main" id="{164F560E-8F6C-0127-46B8-7181F228B01E}"/>
              </a:ext>
            </a:extLst>
          </p:cNvPr>
          <p:cNvSpPr>
            <a:spLocks noGrp="1"/>
          </p:cNvSpPr>
          <p:nvPr>
            <p:ph idx="1"/>
          </p:nvPr>
        </p:nvSpPr>
        <p:spPr>
          <a:xfrm>
            <a:off x="5297762" y="2706624"/>
            <a:ext cx="6251110" cy="3483864"/>
          </a:xfrm>
        </p:spPr>
        <p:txBody>
          <a:bodyPr vert="horz" lIns="91440" tIns="45720" rIns="91440" bIns="45720" rtlCol="0" anchor="t">
            <a:normAutofit/>
          </a:bodyPr>
          <a:lstStyle/>
          <a:p>
            <a:r>
              <a:rPr lang="en-US" sz="2200" dirty="0">
                <a:ea typeface="+mn-lt"/>
                <a:cs typeface="+mn-lt"/>
              </a:rPr>
              <a:t>Linear Regression </a:t>
            </a:r>
            <a:endParaRPr lang="en-US" dirty="0">
              <a:cs typeface="Calibri" panose="020F0502020204030204"/>
            </a:endParaRPr>
          </a:p>
          <a:p>
            <a:pPr lvl="1"/>
            <a:r>
              <a:rPr lang="en-US" sz="2200" dirty="0">
                <a:ea typeface="+mn-lt"/>
                <a:cs typeface="+mn-lt"/>
              </a:rPr>
              <a:t>Numerical Univariate Regression</a:t>
            </a:r>
          </a:p>
          <a:p>
            <a:pPr lvl="1"/>
            <a:r>
              <a:rPr lang="en-US" sz="2200" dirty="0">
                <a:ea typeface="+mn-lt"/>
                <a:cs typeface="+mn-lt"/>
              </a:rPr>
              <a:t>Multivariate Regression with Categorical Variables</a:t>
            </a:r>
          </a:p>
          <a:p>
            <a:r>
              <a:rPr lang="en-US" sz="2200" dirty="0">
                <a:ea typeface="+mn-lt"/>
                <a:cs typeface="+mn-lt"/>
              </a:rPr>
              <a:t>Random Forest</a:t>
            </a:r>
          </a:p>
          <a:p>
            <a:pPr lvl="1"/>
            <a:r>
              <a:rPr lang="en-US" sz="2200" dirty="0">
                <a:ea typeface="+mn-lt"/>
                <a:cs typeface="+mn-lt"/>
              </a:rPr>
              <a:t>Random Forest Classification</a:t>
            </a:r>
          </a:p>
          <a:p>
            <a:pPr lvl="1"/>
            <a:r>
              <a:rPr lang="en-US" sz="2200" dirty="0">
                <a:ea typeface="+mn-lt"/>
                <a:cs typeface="+mn-lt"/>
              </a:rPr>
              <a:t>Random Forest Regression</a:t>
            </a:r>
          </a:p>
        </p:txBody>
      </p:sp>
      <p:pic>
        <p:nvPicPr>
          <p:cNvPr id="14" name="Picture 4" descr="Yellow paper folded as graph">
            <a:extLst>
              <a:ext uri="{FF2B5EF4-FFF2-40B4-BE49-F238E27FC236}">
                <a16:creationId xmlns:a16="http://schemas.microsoft.com/office/drawing/2014/main" id="{BA303208-5C15-F3F5-C3C0-2E9D0CDF564B}"/>
              </a:ext>
            </a:extLst>
          </p:cNvPr>
          <p:cNvPicPr>
            <a:picLocks noChangeAspect="1"/>
          </p:cNvPicPr>
          <p:nvPr/>
        </p:nvPicPr>
        <p:blipFill rotWithShape="1">
          <a:blip r:embed="rId5"/>
          <a:srcRect l="28178" r="264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pic>
        <p:nvPicPr>
          <p:cNvPr id="5" name="Audio 4">
            <a:hlinkClick r:id="" action="ppaction://media"/>
            <a:extLst>
              <a:ext uri="{FF2B5EF4-FFF2-40B4-BE49-F238E27FC236}">
                <a16:creationId xmlns:a16="http://schemas.microsoft.com/office/drawing/2014/main" id="{84864041-9660-4C0F-B118-F30F63C110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96917812"/>
      </p:ext>
    </p:extLst>
  </p:cSld>
  <p:clrMapOvr>
    <a:masterClrMapping/>
  </p:clrMapOvr>
  <mc:AlternateContent xmlns:mc="http://schemas.openxmlformats.org/markup-compatibility/2006" xmlns:p14="http://schemas.microsoft.com/office/powerpoint/2010/main">
    <mc:Choice Requires="p14">
      <p:transition spd="slow" p14:dur="2000" advTm="7082"/>
    </mc:Choice>
    <mc:Fallback xmlns="">
      <p:transition spd="slow" advTm="7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46B24-8546-5360-9481-4D49C38CFAC2}"/>
              </a:ext>
            </a:extLst>
          </p:cNvPr>
          <p:cNvSpPr>
            <a:spLocks noGrp="1"/>
          </p:cNvSpPr>
          <p:nvPr>
            <p:ph type="title"/>
          </p:nvPr>
        </p:nvSpPr>
        <p:spPr>
          <a:xfrm>
            <a:off x="4965430" y="629266"/>
            <a:ext cx="6586491" cy="1676603"/>
          </a:xfrm>
        </p:spPr>
        <p:txBody>
          <a:bodyPr>
            <a:normAutofit/>
          </a:bodyPr>
          <a:lstStyle/>
          <a:p>
            <a:r>
              <a:rPr lang="en-US" sz="5400">
                <a:latin typeface="Calibri"/>
                <a:cs typeface="Calibri"/>
              </a:rPr>
              <a:t>Metrics &amp; Predictability</a:t>
            </a:r>
            <a:endParaRPr lang="en-US" sz="5400">
              <a:latin typeface="Calibri Light"/>
              <a:cs typeface="Calibri Light"/>
            </a:endParaRPr>
          </a:p>
        </p:txBody>
      </p:sp>
      <p:sp>
        <p:nvSpPr>
          <p:cNvPr id="12" name="Content Placeholder 6">
            <a:extLst>
              <a:ext uri="{FF2B5EF4-FFF2-40B4-BE49-F238E27FC236}">
                <a16:creationId xmlns:a16="http://schemas.microsoft.com/office/drawing/2014/main" id="{C17264A8-9BA4-B2EC-8F27-959AA8FEA97C}"/>
              </a:ext>
            </a:extLst>
          </p:cNvPr>
          <p:cNvSpPr>
            <a:spLocks noGrp="1"/>
          </p:cNvSpPr>
          <p:nvPr>
            <p:ph idx="1"/>
          </p:nvPr>
        </p:nvSpPr>
        <p:spPr>
          <a:xfrm>
            <a:off x="4965431" y="2438400"/>
            <a:ext cx="6586489" cy="3785419"/>
          </a:xfrm>
        </p:spPr>
        <p:txBody>
          <a:bodyPr vert="horz" lIns="91440" tIns="45720" rIns="91440" bIns="45720" rtlCol="0">
            <a:normAutofit/>
          </a:bodyPr>
          <a:lstStyle/>
          <a:p>
            <a:r>
              <a:rPr lang="en-US" sz="2400">
                <a:cs typeface="Calibri"/>
              </a:rPr>
              <a:t>Which Metrics have the highest ability to predict IMDb Scores?</a:t>
            </a:r>
          </a:p>
          <a:p>
            <a:endParaRPr lang="en-US" sz="2400">
              <a:cs typeface="Calibri"/>
            </a:endParaRPr>
          </a:p>
          <a:p>
            <a:r>
              <a:rPr lang="en-US" sz="2400">
                <a:cs typeface="Calibri"/>
              </a:rPr>
              <a:t>We made use of 2 models to find out </a:t>
            </a:r>
          </a:p>
          <a:p>
            <a:pPr lvl="1"/>
            <a:r>
              <a:rPr lang="en-US">
                <a:cs typeface="Calibri"/>
              </a:rPr>
              <a:t>Uni-Variate Linear Regression</a:t>
            </a:r>
          </a:p>
          <a:p>
            <a:pPr lvl="1"/>
            <a:r>
              <a:rPr lang="en-US">
                <a:cs typeface="Calibri"/>
              </a:rPr>
              <a:t>Random Forest Classicfication</a:t>
            </a:r>
          </a:p>
        </p:txBody>
      </p:sp>
      <p:pic>
        <p:nvPicPr>
          <p:cNvPr id="3" name="Picture 3" descr="A picture containing diagram&#10;&#10;Description automatically generated">
            <a:extLst>
              <a:ext uri="{FF2B5EF4-FFF2-40B4-BE49-F238E27FC236}">
                <a16:creationId xmlns:a16="http://schemas.microsoft.com/office/drawing/2014/main" id="{B82B5C22-DACD-6DF3-01BF-27870A15B468}"/>
              </a:ext>
            </a:extLst>
          </p:cNvPr>
          <p:cNvPicPr>
            <a:picLocks noChangeAspect="1"/>
          </p:cNvPicPr>
          <p:nvPr/>
        </p:nvPicPr>
        <p:blipFill rotWithShape="1">
          <a:blip r:embed="rId5"/>
          <a:srcRect l="19333" r="18987"/>
          <a:stretch/>
        </p:blipFill>
        <p:spPr>
          <a:xfrm>
            <a:off x="20" y="10"/>
            <a:ext cx="4635571" cy="6857990"/>
          </a:xfrm>
          <a:prstGeom prst="rect">
            <a:avLst/>
          </a:prstGeom>
          <a:effectLst/>
        </p:spPr>
      </p:pic>
      <p:pic>
        <p:nvPicPr>
          <p:cNvPr id="6" name="Audio 5">
            <a:hlinkClick r:id="" action="ppaction://media"/>
            <a:extLst>
              <a:ext uri="{FF2B5EF4-FFF2-40B4-BE49-F238E27FC236}">
                <a16:creationId xmlns:a16="http://schemas.microsoft.com/office/drawing/2014/main" id="{A801FEA3-CE56-4459-A80B-F95246FE81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4172877"/>
      </p:ext>
    </p:extLst>
  </p:cSld>
  <p:clrMapOvr>
    <a:masterClrMapping/>
  </p:clrMapOvr>
  <mc:AlternateContent xmlns:mc="http://schemas.openxmlformats.org/markup-compatibility/2006" xmlns:p14="http://schemas.microsoft.com/office/powerpoint/2010/main">
    <mc:Choice Requires="p14">
      <p:transition spd="slow" p14:dur="2000" advTm="11145"/>
    </mc:Choice>
    <mc:Fallback xmlns="">
      <p:transition spd="slow" advTm="11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8EC51-A6A5-64FC-58E5-A86D0221D3C4}"/>
              </a:ext>
            </a:extLst>
          </p:cNvPr>
          <p:cNvSpPr>
            <a:spLocks noGrp="1"/>
          </p:cNvSpPr>
          <p:nvPr>
            <p:ph type="title"/>
          </p:nvPr>
        </p:nvSpPr>
        <p:spPr>
          <a:xfrm>
            <a:off x="612648" y="365125"/>
            <a:ext cx="6986015" cy="1776484"/>
          </a:xfrm>
        </p:spPr>
        <p:txBody>
          <a:bodyPr anchor="b">
            <a:normAutofit/>
          </a:bodyPr>
          <a:lstStyle/>
          <a:p>
            <a:r>
              <a:rPr lang="en-US" sz="5400" dirty="0">
                <a:latin typeface="Calibri"/>
                <a:cs typeface="Calibri"/>
              </a:rPr>
              <a:t>Uni-Variate Numerical Linear Regression</a:t>
            </a:r>
          </a:p>
        </p:txBody>
      </p:sp>
      <p:pic>
        <p:nvPicPr>
          <p:cNvPr id="5" name="Picture 4" descr="Text&#10;&#10;Description automatically generated">
            <a:extLst>
              <a:ext uri="{FF2B5EF4-FFF2-40B4-BE49-F238E27FC236}">
                <a16:creationId xmlns:a16="http://schemas.microsoft.com/office/drawing/2014/main" id="{BC1D8241-7228-E0DC-CAA6-9E5188ADFB65}"/>
              </a:ext>
            </a:extLst>
          </p:cNvPr>
          <p:cNvPicPr>
            <a:picLocks noChangeAspect="1"/>
          </p:cNvPicPr>
          <p:nvPr/>
        </p:nvPicPr>
        <p:blipFill>
          <a:blip r:embed="rId5"/>
          <a:stretch>
            <a:fillRect/>
          </a:stretch>
        </p:blipFill>
        <p:spPr>
          <a:xfrm>
            <a:off x="6824095" y="501043"/>
            <a:ext cx="5170857" cy="1506062"/>
          </a:xfrm>
          <a:prstGeom prst="rect">
            <a:avLst/>
          </a:prstGeom>
        </p:spPr>
      </p:pic>
      <p:sp>
        <p:nvSpPr>
          <p:cNvPr id="57"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FD545C-51E5-0157-36A0-A5479A0622D7}"/>
              </a:ext>
            </a:extLst>
          </p:cNvPr>
          <p:cNvSpPr>
            <a:spLocks noGrp="1"/>
          </p:cNvSpPr>
          <p:nvPr>
            <p:ph idx="1"/>
          </p:nvPr>
        </p:nvSpPr>
        <p:spPr>
          <a:xfrm>
            <a:off x="612648" y="2504819"/>
            <a:ext cx="5441140" cy="3672144"/>
          </a:xfrm>
        </p:spPr>
        <p:txBody>
          <a:bodyPr vert="horz" lIns="91440" tIns="45720" rIns="91440" bIns="45720" rtlCol="0" anchor="t">
            <a:normAutofit fontScale="85000" lnSpcReduction="20000"/>
          </a:bodyPr>
          <a:lstStyle/>
          <a:p>
            <a:r>
              <a:rPr lang="en-US" sz="2200" dirty="0">
                <a:ea typeface="Calibri"/>
                <a:cs typeface="Calibri"/>
              </a:rPr>
              <a:t> We performed Uni-Variate Linear Regression on the numeric variables in our dataset to find which values had the greatest impact on IMDb Score</a:t>
            </a:r>
            <a:endParaRPr lang="en-US" dirty="0"/>
          </a:p>
          <a:p>
            <a:pPr marL="0" indent="0">
              <a:buNone/>
            </a:pPr>
            <a:endParaRPr lang="en-US" sz="2200" dirty="0">
              <a:ea typeface="Calibri"/>
              <a:cs typeface="Calibri"/>
            </a:endParaRPr>
          </a:p>
          <a:p>
            <a:r>
              <a:rPr lang="en-US" sz="2200" dirty="0">
                <a:ea typeface="Calibri"/>
                <a:cs typeface="Calibri"/>
              </a:rPr>
              <a:t>Numeric Variables: Age of Movie, Runtime, Rotten Tomatoes Scores</a:t>
            </a:r>
          </a:p>
          <a:p>
            <a:endParaRPr lang="en-US" sz="2200" dirty="0">
              <a:ea typeface="Calibri"/>
              <a:cs typeface="Calibri"/>
            </a:endParaRPr>
          </a:p>
          <a:p>
            <a:r>
              <a:rPr lang="en-US" sz="2200" dirty="0">
                <a:ea typeface="Calibri"/>
                <a:cs typeface="Calibri"/>
              </a:rPr>
              <a:t>Rotten (Rotten Tomatoes Score) had the highest Explained Variance (R^2) value &amp; lowest Mean Squared Error (MSE) value </a:t>
            </a:r>
          </a:p>
          <a:p>
            <a:pPr marL="0" indent="0">
              <a:buNone/>
            </a:pPr>
            <a:endParaRPr lang="en-US" sz="2200" dirty="0">
              <a:ea typeface="Calibri"/>
              <a:cs typeface="Calibri"/>
            </a:endParaRPr>
          </a:p>
          <a:p>
            <a:r>
              <a:rPr lang="en-US" sz="2200" dirty="0">
                <a:ea typeface="Calibri"/>
                <a:cs typeface="Calibri"/>
              </a:rPr>
              <a:t>These values indicated that it the best predictor of IMDb Scores</a:t>
            </a:r>
          </a:p>
          <a:p>
            <a:pPr marL="0" indent="0">
              <a:buNone/>
            </a:pPr>
            <a:endParaRPr lang="en-US" sz="2200" dirty="0">
              <a:ea typeface="Calibri"/>
              <a:cs typeface="Calibri"/>
            </a:endParaRPr>
          </a:p>
        </p:txBody>
      </p:sp>
      <p:pic>
        <p:nvPicPr>
          <p:cNvPr id="7" name="Picture 6" descr="Text&#10;&#10;Description automatically generated">
            <a:extLst>
              <a:ext uri="{FF2B5EF4-FFF2-40B4-BE49-F238E27FC236}">
                <a16:creationId xmlns:a16="http://schemas.microsoft.com/office/drawing/2014/main" id="{9BA4FDDA-DDC9-18FD-E249-24231191A25F}"/>
              </a:ext>
            </a:extLst>
          </p:cNvPr>
          <p:cNvPicPr>
            <a:picLocks noChangeAspect="1"/>
          </p:cNvPicPr>
          <p:nvPr/>
        </p:nvPicPr>
        <p:blipFill>
          <a:blip r:embed="rId6"/>
          <a:stretch>
            <a:fillRect/>
          </a:stretch>
        </p:blipFill>
        <p:spPr>
          <a:xfrm>
            <a:off x="6909329" y="2315753"/>
            <a:ext cx="5085623" cy="1565733"/>
          </a:xfrm>
          <a:prstGeom prst="rect">
            <a:avLst/>
          </a:prstGeom>
        </p:spPr>
      </p:pic>
      <p:pic>
        <p:nvPicPr>
          <p:cNvPr id="9" name="Picture 8" descr="Text&#10;&#10;Description automatically generated">
            <a:extLst>
              <a:ext uri="{FF2B5EF4-FFF2-40B4-BE49-F238E27FC236}">
                <a16:creationId xmlns:a16="http://schemas.microsoft.com/office/drawing/2014/main" id="{723C85B3-D1F2-38BD-3218-A61197D511DA}"/>
              </a:ext>
            </a:extLst>
          </p:cNvPr>
          <p:cNvPicPr>
            <a:picLocks noChangeAspect="1"/>
          </p:cNvPicPr>
          <p:nvPr/>
        </p:nvPicPr>
        <p:blipFill>
          <a:blip r:embed="rId7"/>
          <a:stretch>
            <a:fillRect/>
          </a:stretch>
        </p:blipFill>
        <p:spPr>
          <a:xfrm>
            <a:off x="6909328" y="4216099"/>
            <a:ext cx="5085624" cy="1537643"/>
          </a:xfrm>
          <a:prstGeom prst="rect">
            <a:avLst/>
          </a:prstGeom>
        </p:spPr>
      </p:pic>
      <p:pic>
        <p:nvPicPr>
          <p:cNvPr id="10" name="Audio 9">
            <a:hlinkClick r:id="" action="ppaction://media"/>
            <a:extLst>
              <a:ext uri="{FF2B5EF4-FFF2-40B4-BE49-F238E27FC236}">
                <a16:creationId xmlns:a16="http://schemas.microsoft.com/office/drawing/2014/main" id="{BF44EC25-AEBD-42E3-AAC2-3EBBD7ED6B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288101"/>
      </p:ext>
    </p:extLst>
  </p:cSld>
  <p:clrMapOvr>
    <a:masterClrMapping/>
  </p:clrMapOvr>
  <mc:AlternateContent xmlns:mc="http://schemas.openxmlformats.org/markup-compatibility/2006" xmlns:p14="http://schemas.microsoft.com/office/powerpoint/2010/main">
    <mc:Choice Requires="p14">
      <p:transition spd="slow" p14:dur="2000" advTm="24997"/>
    </mc:Choice>
    <mc:Fallback xmlns="">
      <p:transition spd="slow" advTm="24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9" descr="Chart, scatter chart&#10;&#10;Description automatically generated">
            <a:extLst>
              <a:ext uri="{FF2B5EF4-FFF2-40B4-BE49-F238E27FC236}">
                <a16:creationId xmlns:a16="http://schemas.microsoft.com/office/drawing/2014/main" id="{DB906177-4E4D-85C5-C0FF-C5D077A1502F}"/>
              </a:ext>
            </a:extLst>
          </p:cNvPr>
          <p:cNvPicPr>
            <a:picLocks noChangeAspect="1"/>
          </p:cNvPicPr>
          <p:nvPr/>
        </p:nvPicPr>
        <p:blipFill rotWithShape="1">
          <a:blip r:embed="rId5"/>
          <a:srcRect l="5671" r="2293" b="-3"/>
          <a:stretch/>
        </p:blipFill>
        <p:spPr>
          <a:xfrm>
            <a:off x="641612" y="1657276"/>
            <a:ext cx="3515821" cy="3533008"/>
          </a:xfrm>
          <a:prstGeom prst="rect">
            <a:avLst/>
          </a:prstGeom>
        </p:spPr>
      </p:pic>
      <p:sp>
        <p:nvSpPr>
          <p:cNvPr id="45" name="Rectangle 44">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scatter chart&#10;&#10;Description automatically generated">
            <a:extLst>
              <a:ext uri="{FF2B5EF4-FFF2-40B4-BE49-F238E27FC236}">
                <a16:creationId xmlns:a16="http://schemas.microsoft.com/office/drawing/2014/main" id="{5A21AE6C-ABC5-FAAB-38F3-E55987AD9F26}"/>
              </a:ext>
            </a:extLst>
          </p:cNvPr>
          <p:cNvPicPr>
            <a:picLocks noChangeAspect="1"/>
          </p:cNvPicPr>
          <p:nvPr/>
        </p:nvPicPr>
        <p:blipFill rotWithShape="1">
          <a:blip r:embed="rId6"/>
          <a:srcRect l="8854" r="-2" b="-2"/>
          <a:stretch/>
        </p:blipFill>
        <p:spPr>
          <a:xfrm>
            <a:off x="8061318" y="1690052"/>
            <a:ext cx="3475346" cy="3478911"/>
          </a:xfrm>
          <a:prstGeom prst="rect">
            <a:avLst/>
          </a:prstGeom>
        </p:spPr>
      </p:pic>
      <p:pic>
        <p:nvPicPr>
          <p:cNvPr id="9" name="Picture 9" descr="Chart, scatter chart&#10;&#10;Description automatically generated">
            <a:extLst>
              <a:ext uri="{FF2B5EF4-FFF2-40B4-BE49-F238E27FC236}">
                <a16:creationId xmlns:a16="http://schemas.microsoft.com/office/drawing/2014/main" id="{32A62D80-A4E2-8E58-E57A-8D3346D4C946}"/>
              </a:ext>
            </a:extLst>
          </p:cNvPr>
          <p:cNvPicPr>
            <a:picLocks noChangeAspect="1"/>
          </p:cNvPicPr>
          <p:nvPr/>
        </p:nvPicPr>
        <p:blipFill>
          <a:blip r:embed="rId7"/>
          <a:stretch>
            <a:fillRect/>
          </a:stretch>
        </p:blipFill>
        <p:spPr>
          <a:xfrm>
            <a:off x="4327743" y="1785437"/>
            <a:ext cx="3536514" cy="3328879"/>
          </a:xfrm>
          <a:prstGeom prst="rect">
            <a:avLst/>
          </a:prstGeom>
        </p:spPr>
      </p:pic>
      <p:sp>
        <p:nvSpPr>
          <p:cNvPr id="11" name="TextBox 10">
            <a:extLst>
              <a:ext uri="{FF2B5EF4-FFF2-40B4-BE49-F238E27FC236}">
                <a16:creationId xmlns:a16="http://schemas.microsoft.com/office/drawing/2014/main" id="{92495B3C-C13A-0A82-F11B-8994386AE8FC}"/>
              </a:ext>
            </a:extLst>
          </p:cNvPr>
          <p:cNvSpPr txBox="1"/>
          <p:nvPr/>
        </p:nvSpPr>
        <p:spPr>
          <a:xfrm>
            <a:off x="8405878" y="529524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Rotten</a:t>
            </a:r>
          </a:p>
        </p:txBody>
      </p:sp>
      <p:sp>
        <p:nvSpPr>
          <p:cNvPr id="12" name="TextBox 11">
            <a:extLst>
              <a:ext uri="{FF2B5EF4-FFF2-40B4-BE49-F238E27FC236}">
                <a16:creationId xmlns:a16="http://schemas.microsoft.com/office/drawing/2014/main" id="{A129F60A-6D09-3A11-E970-C8680670BE8F}"/>
              </a:ext>
            </a:extLst>
          </p:cNvPr>
          <p:cNvSpPr txBox="1"/>
          <p:nvPr/>
        </p:nvSpPr>
        <p:spPr>
          <a:xfrm>
            <a:off x="1022698" y="530242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Runtime</a:t>
            </a:r>
          </a:p>
        </p:txBody>
      </p:sp>
      <p:sp>
        <p:nvSpPr>
          <p:cNvPr id="14" name="TextBox 13">
            <a:extLst>
              <a:ext uri="{FF2B5EF4-FFF2-40B4-BE49-F238E27FC236}">
                <a16:creationId xmlns:a16="http://schemas.microsoft.com/office/drawing/2014/main" id="{E6E69A88-95C5-36BD-87DC-BAF81569A9ED}"/>
              </a:ext>
            </a:extLst>
          </p:cNvPr>
          <p:cNvSpPr txBox="1"/>
          <p:nvPr/>
        </p:nvSpPr>
        <p:spPr>
          <a:xfrm>
            <a:off x="4735491" y="529916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Age of Movie</a:t>
            </a:r>
            <a:endParaRPr lang="en-US"/>
          </a:p>
        </p:txBody>
      </p:sp>
      <p:sp>
        <p:nvSpPr>
          <p:cNvPr id="16" name="TextBox 15">
            <a:extLst>
              <a:ext uri="{FF2B5EF4-FFF2-40B4-BE49-F238E27FC236}">
                <a16:creationId xmlns:a16="http://schemas.microsoft.com/office/drawing/2014/main" id="{3B2D8CD7-DF09-CF66-EE57-E4AB4B2A0853}"/>
              </a:ext>
            </a:extLst>
          </p:cNvPr>
          <p:cNvSpPr txBox="1"/>
          <p:nvPr/>
        </p:nvSpPr>
        <p:spPr>
          <a:xfrm rot="-5400000">
            <a:off x="-1081935" y="323954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IMDb Score</a:t>
            </a:r>
          </a:p>
        </p:txBody>
      </p:sp>
      <p:pic>
        <p:nvPicPr>
          <p:cNvPr id="15" name="Audio 14">
            <a:hlinkClick r:id="" action="ppaction://media"/>
            <a:extLst>
              <a:ext uri="{FF2B5EF4-FFF2-40B4-BE49-F238E27FC236}">
                <a16:creationId xmlns:a16="http://schemas.microsoft.com/office/drawing/2014/main" id="{DDD2892A-30E2-4563-B32D-2B9FAF0A5DD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5543733"/>
      </p:ext>
    </p:extLst>
  </p:cSld>
  <p:clrMapOvr>
    <a:masterClrMapping/>
  </p:clrMapOvr>
  <mc:AlternateContent xmlns:mc="http://schemas.openxmlformats.org/markup-compatibility/2006" xmlns:p14="http://schemas.microsoft.com/office/powerpoint/2010/main">
    <mc:Choice Requires="p14">
      <p:transition spd="slow" p14:dur="2000" advTm="16158"/>
    </mc:Choice>
    <mc:Fallback xmlns="">
      <p:transition spd="slow" advTm="16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9CAAD-6FDE-7381-F9F5-FE9FEBAEFBC8}"/>
              </a:ext>
            </a:extLst>
          </p:cNvPr>
          <p:cNvSpPr>
            <a:spLocks noGrp="1"/>
          </p:cNvSpPr>
          <p:nvPr>
            <p:ph type="title"/>
          </p:nvPr>
        </p:nvSpPr>
        <p:spPr>
          <a:xfrm>
            <a:off x="4965430" y="629266"/>
            <a:ext cx="6586491" cy="1676603"/>
          </a:xfrm>
        </p:spPr>
        <p:txBody>
          <a:bodyPr>
            <a:normAutofit/>
          </a:bodyPr>
          <a:lstStyle/>
          <a:p>
            <a:r>
              <a:rPr lang="en-US" sz="5400">
                <a:latin typeface="Calibri "/>
              </a:rPr>
              <a:t>Random Forest</a:t>
            </a:r>
          </a:p>
        </p:txBody>
      </p:sp>
      <p:sp>
        <p:nvSpPr>
          <p:cNvPr id="3" name="Content Placeholder 2">
            <a:extLst>
              <a:ext uri="{FF2B5EF4-FFF2-40B4-BE49-F238E27FC236}">
                <a16:creationId xmlns:a16="http://schemas.microsoft.com/office/drawing/2014/main" id="{33AA3291-BA08-0FB3-47E6-E830A432063C}"/>
              </a:ext>
            </a:extLst>
          </p:cNvPr>
          <p:cNvSpPr>
            <a:spLocks noGrp="1"/>
          </p:cNvSpPr>
          <p:nvPr>
            <p:ph idx="1"/>
          </p:nvPr>
        </p:nvSpPr>
        <p:spPr>
          <a:xfrm>
            <a:off x="4965431" y="2438400"/>
            <a:ext cx="6586489" cy="3785419"/>
          </a:xfrm>
        </p:spPr>
        <p:txBody>
          <a:bodyPr vert="horz" lIns="91440" tIns="45720" rIns="91440" bIns="45720" rtlCol="0" anchor="t">
            <a:normAutofit fontScale="92500" lnSpcReduction="10000"/>
          </a:bodyPr>
          <a:lstStyle/>
          <a:p>
            <a:r>
              <a:rPr lang="en-US" sz="2400" dirty="0">
                <a:ea typeface="+mj-lt"/>
                <a:cs typeface="+mj-lt"/>
              </a:rPr>
              <a:t>Random decision forests is an ensemble learning method for classification, regression and other tasks that operates by constructing a multitude of decision trees at training time</a:t>
            </a:r>
            <a:endParaRPr lang="en-US" sz="2400">
              <a:cs typeface="Calibri" panose="020F0502020204030204"/>
            </a:endParaRPr>
          </a:p>
          <a:p>
            <a:r>
              <a:rPr lang="en-US" sz="2400" dirty="0">
                <a:ea typeface="+mn-lt"/>
                <a:cs typeface="+mn-lt"/>
              </a:rPr>
              <a:t>Random forest builds multiple decision trees and merges them together to get a more accurate and stable prediction</a:t>
            </a:r>
            <a:endParaRPr lang="en-US" sz="2400" dirty="0">
              <a:ea typeface="+mn-lt"/>
              <a:cs typeface="Calibri Light"/>
            </a:endParaRPr>
          </a:p>
          <a:p>
            <a:pPr>
              <a:buClr>
                <a:srgbClr val="8AD0D6"/>
              </a:buClr>
            </a:pPr>
            <a:r>
              <a:rPr lang="en-US" sz="2400" dirty="0">
                <a:ea typeface="+mn-lt"/>
                <a:cs typeface="+mn-lt"/>
              </a:rPr>
              <a:t>For classification tasks, the output of the random forest is the class selected by most trees</a:t>
            </a:r>
          </a:p>
          <a:p>
            <a:pPr>
              <a:buClr>
                <a:srgbClr val="8AD0D6"/>
              </a:buClr>
            </a:pPr>
            <a:r>
              <a:rPr lang="en-US" sz="2400" dirty="0">
                <a:ea typeface="+mn-lt"/>
                <a:cs typeface="+mn-lt"/>
              </a:rPr>
              <a:t>For regression tasks, the mean or average prediction of the individual trees is returned</a:t>
            </a:r>
          </a:p>
          <a:p>
            <a:pPr lvl="8">
              <a:buClr>
                <a:srgbClr val="8AD0D6"/>
              </a:buClr>
            </a:pPr>
            <a:r>
              <a:rPr lang="en-US" sz="1400" dirty="0">
                <a:cs typeface="Calibri"/>
              </a:rPr>
              <a:t> Wikipedia </a:t>
            </a:r>
          </a:p>
          <a:p>
            <a:pPr>
              <a:buClr>
                <a:srgbClr val="8AD0D6"/>
              </a:buClr>
            </a:pPr>
            <a:endParaRPr lang="en-US" sz="2400" dirty="0">
              <a:cs typeface="Calibri"/>
            </a:endParaRPr>
          </a:p>
        </p:txBody>
      </p:sp>
      <p:pic>
        <p:nvPicPr>
          <p:cNvPr id="7" name="Picture 4" descr="Aerial view of green treetops">
            <a:extLst>
              <a:ext uri="{FF2B5EF4-FFF2-40B4-BE49-F238E27FC236}">
                <a16:creationId xmlns:a16="http://schemas.microsoft.com/office/drawing/2014/main" id="{E088F36C-0EE6-D598-B9CC-41CDA7D8ACF4}"/>
              </a:ext>
            </a:extLst>
          </p:cNvPr>
          <p:cNvPicPr>
            <a:picLocks noChangeAspect="1"/>
          </p:cNvPicPr>
          <p:nvPr/>
        </p:nvPicPr>
        <p:blipFill rotWithShape="1">
          <a:blip r:embed="rId5"/>
          <a:srcRect l="28291" r="26656" b="-3"/>
          <a:stretch/>
        </p:blipFill>
        <p:spPr>
          <a:xfrm>
            <a:off x="20" y="10"/>
            <a:ext cx="4635571" cy="6857990"/>
          </a:xfrm>
          <a:prstGeom prst="rect">
            <a:avLst/>
          </a:prstGeom>
          <a:effectLst/>
        </p:spPr>
      </p:pic>
      <p:pic>
        <p:nvPicPr>
          <p:cNvPr id="9" name="Audio 8">
            <a:hlinkClick r:id="" action="ppaction://media"/>
            <a:extLst>
              <a:ext uri="{FF2B5EF4-FFF2-40B4-BE49-F238E27FC236}">
                <a16:creationId xmlns:a16="http://schemas.microsoft.com/office/drawing/2014/main" id="{1638A01B-E735-4617-BA05-54F78F8E20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63292427"/>
      </p:ext>
    </p:extLst>
  </p:cSld>
  <p:clrMapOvr>
    <a:masterClrMapping/>
  </p:clrMapOvr>
  <mc:AlternateContent xmlns:mc="http://schemas.openxmlformats.org/markup-compatibility/2006" xmlns:p14="http://schemas.microsoft.com/office/powerpoint/2010/main">
    <mc:Choice Requires="p14">
      <p:transition spd="slow" p14:dur="2000" advTm="15875"/>
    </mc:Choice>
    <mc:Fallback xmlns="">
      <p:transition spd="slow" advTm="15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cs typeface="Calibri" panose="020F0502020204030204"/>
            </a:endParaRPr>
          </a:p>
        </p:txBody>
      </p:sp>
      <p:sp>
        <p:nvSpPr>
          <p:cNvPr id="2" name="Title 1">
            <a:extLst>
              <a:ext uri="{FF2B5EF4-FFF2-40B4-BE49-F238E27FC236}">
                <a16:creationId xmlns:a16="http://schemas.microsoft.com/office/drawing/2014/main" id="{8D35C071-91E7-F9F8-EC82-720F8D069CB8}"/>
              </a:ext>
            </a:extLst>
          </p:cNvPr>
          <p:cNvSpPr>
            <a:spLocks noGrp="1"/>
          </p:cNvSpPr>
          <p:nvPr>
            <p:ph type="title"/>
          </p:nvPr>
        </p:nvSpPr>
        <p:spPr>
          <a:xfrm>
            <a:off x="643467" y="321734"/>
            <a:ext cx="10905066" cy="1135737"/>
          </a:xfrm>
        </p:spPr>
        <p:txBody>
          <a:bodyPr>
            <a:normAutofit/>
          </a:bodyPr>
          <a:lstStyle/>
          <a:p>
            <a:r>
              <a:rPr lang="en-US" sz="3600">
                <a:latin typeface="Calibri "/>
                <a:ea typeface="+mj-lt"/>
                <a:cs typeface="+mj-lt"/>
              </a:rPr>
              <a:t>Random Forest Classification</a:t>
            </a:r>
            <a:endParaRPr lang="en-US" sz="3600">
              <a:latin typeface="Calibri "/>
            </a:endParaRPr>
          </a:p>
        </p:txBody>
      </p:sp>
      <p:sp>
        <p:nvSpPr>
          <p:cNvPr id="3" name="Content Placeholder 2">
            <a:extLst>
              <a:ext uri="{FF2B5EF4-FFF2-40B4-BE49-F238E27FC236}">
                <a16:creationId xmlns:a16="http://schemas.microsoft.com/office/drawing/2014/main" id="{D70F77A6-E5A7-5725-C6CB-E32847DFBC50}"/>
              </a:ext>
            </a:extLst>
          </p:cNvPr>
          <p:cNvSpPr>
            <a:spLocks noGrp="1"/>
          </p:cNvSpPr>
          <p:nvPr>
            <p:ph idx="1"/>
          </p:nvPr>
        </p:nvSpPr>
        <p:spPr>
          <a:xfrm>
            <a:off x="643469" y="1782981"/>
            <a:ext cx="4008384" cy="4393982"/>
          </a:xfrm>
        </p:spPr>
        <p:txBody>
          <a:bodyPr vert="horz" lIns="91440" tIns="45720" rIns="91440" bIns="45720" rtlCol="0" anchor="t">
            <a:normAutofit/>
          </a:bodyPr>
          <a:lstStyle/>
          <a:p>
            <a:r>
              <a:rPr lang="en-US" sz="1900" dirty="0">
                <a:cs typeface="Calibri"/>
              </a:rPr>
              <a:t> IMDb Score was classified into two categories:</a:t>
            </a:r>
          </a:p>
          <a:p>
            <a:pPr lvl="1"/>
            <a:r>
              <a:rPr lang="en-US" sz="1900" dirty="0">
                <a:cs typeface="Calibri"/>
              </a:rPr>
              <a:t>Good Movies: IMDb Score greater than or equal to 7.0</a:t>
            </a:r>
          </a:p>
          <a:p>
            <a:pPr lvl="1"/>
            <a:r>
              <a:rPr lang="en-US" sz="1900" dirty="0">
                <a:cs typeface="Calibri"/>
              </a:rPr>
              <a:t>Bad Movies: IMDb Score smaller than 7.0</a:t>
            </a:r>
          </a:p>
          <a:p>
            <a:pPr lvl="1"/>
            <a:r>
              <a:rPr lang="en-US" sz="1900" dirty="0">
                <a:ea typeface="+mn-lt"/>
                <a:cs typeface="+mn-lt"/>
              </a:rPr>
              <a:t>Movies were classified using Numeric Variables Rotten, Runtime &amp; Age of Movie </a:t>
            </a:r>
          </a:p>
          <a:p>
            <a:pPr marL="457200" lvl="1" indent="0">
              <a:buNone/>
            </a:pPr>
            <a:endParaRPr lang="en-US" sz="1900" dirty="0">
              <a:ea typeface="+mn-lt"/>
              <a:cs typeface="+mn-lt"/>
            </a:endParaRPr>
          </a:p>
          <a:p>
            <a:r>
              <a:rPr lang="en-US" sz="1900" dirty="0">
                <a:ea typeface="+mn-lt"/>
                <a:cs typeface="+mn-lt"/>
              </a:rPr>
              <a:t>Random Forest Classification had an accuracy of 97.67% in predicting which Category a movie was likely to fall in based on the variables</a:t>
            </a:r>
          </a:p>
          <a:p>
            <a:endParaRPr lang="en-US" sz="1900" dirty="0">
              <a:cs typeface="Calibri"/>
            </a:endParaRPr>
          </a:p>
          <a:p>
            <a:endParaRPr lang="en-US" sz="1900" dirty="0">
              <a:cs typeface="Calibri"/>
            </a:endParaRPr>
          </a:p>
          <a:p>
            <a:pPr marL="0" indent="0">
              <a:buNone/>
            </a:pPr>
            <a:endParaRPr lang="en-US" sz="1900" dirty="0">
              <a:cs typeface="Calibri"/>
            </a:endParaRPr>
          </a:p>
          <a:p>
            <a:endParaRPr lang="en-US" sz="1900" dirty="0">
              <a:cs typeface="Calibri"/>
            </a:endParaRPr>
          </a:p>
          <a:p>
            <a:endParaRPr lang="en-US" sz="1900" dirty="0">
              <a:cs typeface="Calibri"/>
            </a:endParaRPr>
          </a:p>
          <a:p>
            <a:pPr lvl="1"/>
            <a:endParaRPr lang="en-US" sz="1900" dirty="0">
              <a:cs typeface="Calibri"/>
            </a:endParaRPr>
          </a:p>
          <a:p>
            <a:endParaRPr lang="en-US" sz="1900" dirty="0">
              <a:cs typeface="Calibri"/>
            </a:endParaRPr>
          </a:p>
          <a:p>
            <a:pPr marL="0" indent="0">
              <a:buNone/>
            </a:pPr>
            <a:endParaRPr lang="en-US" sz="1900">
              <a:cs typeface="Calibri"/>
            </a:endParaRPr>
          </a:p>
          <a:p>
            <a:endParaRPr lang="en-US" sz="1900" dirty="0">
              <a:cs typeface="Calibri"/>
            </a:endParaRPr>
          </a:p>
          <a:p>
            <a:pPr marL="0" indent="0">
              <a:buNone/>
            </a:pPr>
            <a:endParaRPr lang="en-US" sz="1900">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Graphical user interface, text, application, email&#10;&#10;Description automatically generated">
            <a:extLst>
              <a:ext uri="{FF2B5EF4-FFF2-40B4-BE49-F238E27FC236}">
                <a16:creationId xmlns:a16="http://schemas.microsoft.com/office/drawing/2014/main" id="{D77D4C52-AC61-1642-607D-271A96812354}"/>
              </a:ext>
            </a:extLst>
          </p:cNvPr>
          <p:cNvPicPr>
            <a:picLocks noChangeAspect="1"/>
          </p:cNvPicPr>
          <p:nvPr/>
        </p:nvPicPr>
        <p:blipFill>
          <a:blip r:embed="rId5"/>
          <a:stretch>
            <a:fillRect/>
          </a:stretch>
        </p:blipFill>
        <p:spPr>
          <a:xfrm>
            <a:off x="4971731" y="1936240"/>
            <a:ext cx="6253212" cy="3282935"/>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Audio 9">
            <a:hlinkClick r:id="" action="ppaction://media"/>
            <a:extLst>
              <a:ext uri="{FF2B5EF4-FFF2-40B4-BE49-F238E27FC236}">
                <a16:creationId xmlns:a16="http://schemas.microsoft.com/office/drawing/2014/main" id="{08B36CC9-F351-4211-B832-B1BEE33E19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2797562"/>
      </p:ext>
    </p:extLst>
  </p:cSld>
  <p:clrMapOvr>
    <a:masterClrMapping/>
  </p:clrMapOvr>
  <mc:AlternateContent xmlns:mc="http://schemas.openxmlformats.org/markup-compatibility/2006" xmlns:p14="http://schemas.microsoft.com/office/powerpoint/2010/main">
    <mc:Choice Requires="p14">
      <p:transition spd="slow" p14:dur="2000" advTm="35973"/>
    </mc:Choice>
    <mc:Fallback xmlns="">
      <p:transition spd="slow" advTm="35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cs typeface="Calibri" panose="020F0502020204030204"/>
            </a:endParaRPr>
          </a:p>
        </p:txBody>
      </p:sp>
      <p:sp>
        <p:nvSpPr>
          <p:cNvPr id="2" name="Title 1">
            <a:extLst>
              <a:ext uri="{FF2B5EF4-FFF2-40B4-BE49-F238E27FC236}">
                <a16:creationId xmlns:a16="http://schemas.microsoft.com/office/drawing/2014/main" id="{8D35C071-91E7-F9F8-EC82-720F8D069CB8}"/>
              </a:ext>
            </a:extLst>
          </p:cNvPr>
          <p:cNvSpPr>
            <a:spLocks noGrp="1"/>
          </p:cNvSpPr>
          <p:nvPr>
            <p:ph type="title"/>
          </p:nvPr>
        </p:nvSpPr>
        <p:spPr>
          <a:xfrm>
            <a:off x="643467" y="321734"/>
            <a:ext cx="10905066" cy="1135737"/>
          </a:xfrm>
        </p:spPr>
        <p:txBody>
          <a:bodyPr>
            <a:normAutofit/>
          </a:bodyPr>
          <a:lstStyle/>
          <a:p>
            <a:r>
              <a:rPr lang="en-US" sz="3600">
                <a:latin typeface="Calibri "/>
                <a:ea typeface="+mj-lt"/>
                <a:cs typeface="+mj-lt"/>
              </a:rPr>
              <a:t>Random Forest Classification</a:t>
            </a:r>
            <a:endParaRPr lang="en-US" sz="3600">
              <a:latin typeface="Calibri "/>
            </a:endParaRPr>
          </a:p>
        </p:txBody>
      </p:sp>
      <p:sp>
        <p:nvSpPr>
          <p:cNvPr id="3" name="Content Placeholder 2">
            <a:extLst>
              <a:ext uri="{FF2B5EF4-FFF2-40B4-BE49-F238E27FC236}">
                <a16:creationId xmlns:a16="http://schemas.microsoft.com/office/drawing/2014/main" id="{D70F77A6-E5A7-5725-C6CB-E32847DFBC50}"/>
              </a:ext>
            </a:extLst>
          </p:cNvPr>
          <p:cNvSpPr>
            <a:spLocks noGrp="1"/>
          </p:cNvSpPr>
          <p:nvPr>
            <p:ph idx="1"/>
          </p:nvPr>
        </p:nvSpPr>
        <p:spPr>
          <a:xfrm>
            <a:off x="643469" y="1782981"/>
            <a:ext cx="4008384" cy="4393982"/>
          </a:xfrm>
        </p:spPr>
        <p:txBody>
          <a:bodyPr vert="horz" lIns="91440" tIns="45720" rIns="91440" bIns="45720" rtlCol="0" anchor="t">
            <a:normAutofit/>
          </a:bodyPr>
          <a:lstStyle/>
          <a:p>
            <a:pPr marL="0" indent="0">
              <a:buNone/>
            </a:pPr>
            <a:endParaRPr lang="en-US" sz="1900" dirty="0">
              <a:ea typeface="+mn-lt"/>
              <a:cs typeface="+mn-lt"/>
            </a:endParaRPr>
          </a:p>
          <a:p>
            <a:r>
              <a:rPr lang="en-US" sz="1900" dirty="0">
                <a:cs typeface="Calibri"/>
              </a:rPr>
              <a:t>A feature of Random Forest Classification is the measure of relative importance of each variable to the final classification</a:t>
            </a:r>
          </a:p>
          <a:p>
            <a:endParaRPr lang="en-US" sz="1900" dirty="0">
              <a:ea typeface="+mn-lt"/>
              <a:cs typeface="+mn-lt"/>
            </a:endParaRPr>
          </a:p>
          <a:p>
            <a:r>
              <a:rPr lang="en-US" sz="1900" dirty="0">
                <a:ea typeface="+mn-lt"/>
                <a:cs typeface="+mn-lt"/>
              </a:rPr>
              <a:t>We conclude again that Rotten Tomatoes Score ('Rotten') is the most important feature while 'Age of Movie' is the most insignificant one.</a:t>
            </a:r>
            <a:endParaRPr lang="en-US" sz="1900" dirty="0">
              <a:cs typeface="Calibri"/>
            </a:endParaRPr>
          </a:p>
          <a:p>
            <a:endParaRPr lang="en-US" sz="1900" dirty="0">
              <a:cs typeface="Calibri"/>
            </a:endParaRPr>
          </a:p>
          <a:p>
            <a:pPr marL="0" indent="0">
              <a:buNone/>
            </a:pPr>
            <a:endParaRPr lang="en-US" sz="1900" dirty="0">
              <a:cs typeface="Calibri"/>
            </a:endParaRPr>
          </a:p>
          <a:p>
            <a:endParaRPr lang="en-US" sz="1900" dirty="0">
              <a:cs typeface="Calibri"/>
            </a:endParaRPr>
          </a:p>
          <a:p>
            <a:endParaRPr lang="en-US" sz="1900" dirty="0">
              <a:cs typeface="Calibri"/>
            </a:endParaRPr>
          </a:p>
          <a:p>
            <a:pPr lvl="1"/>
            <a:endParaRPr lang="en-US" sz="1900" dirty="0">
              <a:cs typeface="Calibri"/>
            </a:endParaRPr>
          </a:p>
          <a:p>
            <a:endParaRPr lang="en-US" sz="1900" dirty="0">
              <a:cs typeface="Calibri"/>
            </a:endParaRPr>
          </a:p>
          <a:p>
            <a:pPr marL="0" indent="0">
              <a:buNone/>
            </a:pPr>
            <a:endParaRPr lang="en-US" sz="1900">
              <a:cs typeface="Calibri"/>
            </a:endParaRPr>
          </a:p>
          <a:p>
            <a:endParaRPr lang="en-US" sz="1900" dirty="0">
              <a:cs typeface="Calibri"/>
            </a:endParaRPr>
          </a:p>
          <a:p>
            <a:pPr marL="0" indent="0">
              <a:buNone/>
            </a:pPr>
            <a:endParaRPr lang="en-US" sz="1900">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5" descr="Graphical user interface, application&#10;&#10;Description automatically generated">
            <a:extLst>
              <a:ext uri="{FF2B5EF4-FFF2-40B4-BE49-F238E27FC236}">
                <a16:creationId xmlns:a16="http://schemas.microsoft.com/office/drawing/2014/main" id="{B9E95C38-8565-9522-44FF-73AA016B6704}"/>
              </a:ext>
            </a:extLst>
          </p:cNvPr>
          <p:cNvPicPr>
            <a:picLocks noChangeAspect="1"/>
          </p:cNvPicPr>
          <p:nvPr/>
        </p:nvPicPr>
        <p:blipFill>
          <a:blip r:embed="rId5"/>
          <a:stretch>
            <a:fillRect/>
          </a:stretch>
        </p:blipFill>
        <p:spPr>
          <a:xfrm>
            <a:off x="4651331" y="2587895"/>
            <a:ext cx="7283885" cy="2089308"/>
          </a:xfrm>
          <a:prstGeom prst="rect">
            <a:avLst/>
          </a:prstGeom>
        </p:spPr>
      </p:pic>
      <p:pic>
        <p:nvPicPr>
          <p:cNvPr id="8" name="Audio 7">
            <a:hlinkClick r:id="" action="ppaction://media"/>
            <a:extLst>
              <a:ext uri="{FF2B5EF4-FFF2-40B4-BE49-F238E27FC236}">
                <a16:creationId xmlns:a16="http://schemas.microsoft.com/office/drawing/2014/main" id="{843876E9-60DA-46A7-B952-31C1F85ED5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29613115"/>
      </p:ext>
    </p:extLst>
  </p:cSld>
  <p:clrMapOvr>
    <a:masterClrMapping/>
  </p:clrMapOvr>
  <mc:AlternateContent xmlns:mc="http://schemas.openxmlformats.org/markup-compatibility/2006" xmlns:p14="http://schemas.microsoft.com/office/powerpoint/2010/main">
    <mc:Choice Requires="p14">
      <p:transition spd="slow" p14:dur="2000" advTm="31602"/>
    </mc:Choice>
    <mc:Fallback xmlns="">
      <p:transition spd="slow" advTm="3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1"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57FEDA4-1337-337D-A350-54E9AA2D8362}"/>
              </a:ext>
            </a:extLst>
          </p:cNvPr>
          <p:cNvSpPr>
            <a:spLocks noGrp="1"/>
          </p:cNvSpPr>
          <p:nvPr>
            <p:ph type="title"/>
          </p:nvPr>
        </p:nvSpPr>
        <p:spPr>
          <a:xfrm>
            <a:off x="904877" y="795527"/>
            <a:ext cx="10488547" cy="1190912"/>
          </a:xfrm>
        </p:spPr>
        <p:txBody>
          <a:bodyPr>
            <a:normAutofit/>
          </a:bodyPr>
          <a:lstStyle/>
          <a:p>
            <a:pPr algn="ctr"/>
            <a:r>
              <a:rPr lang="en-US" sz="4000" dirty="0">
                <a:cs typeface="Calibri Light"/>
              </a:rPr>
              <a:t>IMDb Score Prediction</a:t>
            </a:r>
            <a:endParaRPr lang="en-US" sz="4000" dirty="0"/>
          </a:p>
        </p:txBody>
      </p:sp>
      <p:sp>
        <p:nvSpPr>
          <p:cNvPr id="53" name="Rectangle 52">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ED931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4" descr="A picture containing graphical user interface&#10;&#10;Description automatically generated">
            <a:extLst>
              <a:ext uri="{FF2B5EF4-FFF2-40B4-BE49-F238E27FC236}">
                <a16:creationId xmlns:a16="http://schemas.microsoft.com/office/drawing/2014/main" id="{0FC1F347-BD30-FFA4-4188-9F00F079487A}"/>
              </a:ext>
            </a:extLst>
          </p:cNvPr>
          <p:cNvPicPr>
            <a:picLocks noChangeAspect="1"/>
          </p:cNvPicPr>
          <p:nvPr/>
        </p:nvPicPr>
        <p:blipFill rotWithShape="1">
          <a:blip r:embed="rId5"/>
          <a:srcRect t="1019" r="-1" b="-1"/>
          <a:stretch/>
        </p:blipFill>
        <p:spPr>
          <a:xfrm>
            <a:off x="1103257" y="2416047"/>
            <a:ext cx="4626864" cy="3346704"/>
          </a:xfrm>
          <a:prstGeom prst="rect">
            <a:avLst/>
          </a:prstGeom>
          <a:ln w="12700">
            <a:noFill/>
          </a:ln>
        </p:spPr>
      </p:pic>
      <p:sp>
        <p:nvSpPr>
          <p:cNvPr id="25" name="Content Placeholder 24">
            <a:extLst>
              <a:ext uri="{FF2B5EF4-FFF2-40B4-BE49-F238E27FC236}">
                <a16:creationId xmlns:a16="http://schemas.microsoft.com/office/drawing/2014/main" id="{C7F51D78-70C0-ED89-74C5-FA79A2939732}"/>
              </a:ext>
            </a:extLst>
          </p:cNvPr>
          <p:cNvSpPr>
            <a:spLocks noGrp="1"/>
          </p:cNvSpPr>
          <p:nvPr>
            <p:ph idx="1"/>
          </p:nvPr>
        </p:nvSpPr>
        <p:spPr>
          <a:xfrm>
            <a:off x="6380703" y="2228850"/>
            <a:ext cx="5028928" cy="3699669"/>
          </a:xfrm>
        </p:spPr>
        <p:txBody>
          <a:bodyPr anchor="ctr">
            <a:normAutofit/>
          </a:bodyPr>
          <a:lstStyle/>
          <a:p>
            <a:r>
              <a:rPr lang="en-US" sz="1800" dirty="0">
                <a:cs typeface="Calibri"/>
              </a:rPr>
              <a:t>What Models can we use to Predict Scores?</a:t>
            </a:r>
          </a:p>
          <a:p>
            <a:endParaRPr lang="en-US" sz="1800" dirty="0">
              <a:cs typeface="Calibri"/>
            </a:endParaRPr>
          </a:p>
          <a:p>
            <a:r>
              <a:rPr lang="en-US" sz="1800" dirty="0">
                <a:cs typeface="Calibri"/>
              </a:rPr>
              <a:t>Which Model is better?</a:t>
            </a:r>
          </a:p>
          <a:p>
            <a:endParaRPr lang="en-US" sz="1800" dirty="0">
              <a:cs typeface="Calibri"/>
            </a:endParaRPr>
          </a:p>
          <a:p>
            <a:r>
              <a:rPr lang="en-US" sz="1800" dirty="0">
                <a:cs typeface="Calibri"/>
              </a:rPr>
              <a:t>How accurate are predictions?</a:t>
            </a:r>
          </a:p>
        </p:txBody>
      </p:sp>
      <p:pic>
        <p:nvPicPr>
          <p:cNvPr id="5" name="Audio 4">
            <a:hlinkClick r:id="" action="ppaction://media"/>
            <a:extLst>
              <a:ext uri="{FF2B5EF4-FFF2-40B4-BE49-F238E27FC236}">
                <a16:creationId xmlns:a16="http://schemas.microsoft.com/office/drawing/2014/main" id="{FB27DF07-080B-446D-863B-844786E3DB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53134954"/>
      </p:ext>
    </p:extLst>
  </p:cSld>
  <p:clrMapOvr>
    <a:masterClrMapping/>
  </p:clrMapOvr>
  <mc:AlternateContent xmlns:mc="http://schemas.openxmlformats.org/markup-compatibility/2006" xmlns:p14="http://schemas.microsoft.com/office/powerpoint/2010/main">
    <mc:Choice Requires="p14">
      <p:transition spd="slow" p14:dur="2000" advTm="15284"/>
    </mc:Choice>
    <mc:Fallback xmlns="">
      <p:transition spd="slow" advTm="1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B17E7-6EBE-0596-C83A-9C56B7373042}"/>
              </a:ext>
            </a:extLst>
          </p:cNvPr>
          <p:cNvSpPr>
            <a:spLocks noGrp="1"/>
          </p:cNvSpPr>
          <p:nvPr>
            <p:ph type="title"/>
          </p:nvPr>
        </p:nvSpPr>
        <p:spPr>
          <a:xfrm>
            <a:off x="838200" y="176214"/>
            <a:ext cx="10515600" cy="1481188"/>
          </a:xfrm>
        </p:spPr>
        <p:txBody>
          <a:bodyPr>
            <a:normAutofit/>
          </a:bodyPr>
          <a:lstStyle/>
          <a:p>
            <a:pPr algn="ctr"/>
            <a:r>
              <a:rPr lang="en-US" sz="4000"/>
              <a:t>Problem Definition &amp; Motivations</a:t>
            </a:r>
          </a:p>
        </p:txBody>
      </p:sp>
      <p:sp>
        <p:nvSpPr>
          <p:cNvPr id="3" name="Content Placeholder 2">
            <a:extLst>
              <a:ext uri="{FF2B5EF4-FFF2-40B4-BE49-F238E27FC236}">
                <a16:creationId xmlns:a16="http://schemas.microsoft.com/office/drawing/2014/main" id="{84812828-3B1F-A962-8C7F-257F8725CB0B}"/>
              </a:ext>
            </a:extLst>
          </p:cNvPr>
          <p:cNvSpPr>
            <a:spLocks noGrp="1"/>
          </p:cNvSpPr>
          <p:nvPr>
            <p:ph idx="1"/>
          </p:nvPr>
        </p:nvSpPr>
        <p:spPr>
          <a:xfrm>
            <a:off x="838200" y="1847128"/>
            <a:ext cx="3990968" cy="4272681"/>
          </a:xfrm>
        </p:spPr>
        <p:txBody>
          <a:bodyPr vert="horz" lIns="91440" tIns="45720" rIns="91440" bIns="45720" rtlCol="0" anchor="t">
            <a:normAutofit lnSpcReduction="10000"/>
          </a:bodyPr>
          <a:lstStyle/>
          <a:p>
            <a:r>
              <a:rPr lang="en-US" sz="2000" dirty="0">
                <a:ea typeface="Calibri"/>
                <a:cs typeface="Calibri"/>
              </a:rPr>
              <a:t>Create a model that can accurately predict IMDb Scores of movies </a:t>
            </a:r>
          </a:p>
          <a:p>
            <a:r>
              <a:rPr lang="en-US" sz="2000" dirty="0"/>
              <a:t>Recent increase in movie production due to newer and bigger streaming platforms </a:t>
            </a:r>
            <a:endParaRPr lang="en-US" sz="2000" dirty="0">
              <a:cs typeface="Calibri"/>
            </a:endParaRPr>
          </a:p>
          <a:p>
            <a:r>
              <a:rPr lang="en-US" sz="2000" dirty="0">
                <a:ea typeface="Calibri"/>
                <a:cs typeface="Calibri"/>
              </a:rPr>
              <a:t>Are we able to predict the IMDb Score of Movies based on their metrics? Metrics such as Genre, Age Category or Runtime</a:t>
            </a:r>
          </a:p>
          <a:p>
            <a:r>
              <a:rPr lang="en-US" sz="2000" dirty="0">
                <a:ea typeface="Calibri"/>
                <a:cs typeface="Calibri"/>
              </a:rPr>
              <a:t>Which metrics are the best for predictions?</a:t>
            </a:r>
            <a:endParaRPr lang="en-US" sz="2000" dirty="0"/>
          </a:p>
          <a:p>
            <a:r>
              <a:rPr lang="en-US" sz="2000" dirty="0">
                <a:ea typeface="Calibri"/>
                <a:cs typeface="Calibri"/>
              </a:rPr>
              <a:t>How will different models will affect our predictions?</a:t>
            </a:r>
            <a:endParaRPr lang="en-US" sz="2000" dirty="0">
              <a:cs typeface="Calibri"/>
            </a:endParaRPr>
          </a:p>
        </p:txBody>
      </p:sp>
      <p:pic>
        <p:nvPicPr>
          <p:cNvPr id="4" name="Picture 2" descr="Everything Coming to Netflix, Disney+, Hulu &amp; Amazon Prime Video in May 2020">
            <a:extLst>
              <a:ext uri="{FF2B5EF4-FFF2-40B4-BE49-F238E27FC236}">
                <a16:creationId xmlns:a16="http://schemas.microsoft.com/office/drawing/2014/main" id="{2734FCDC-71F5-FC14-162F-4379E22DDF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0" r="12460" b="2"/>
          <a:stretch/>
        </p:blipFill>
        <p:spPr bwMode="auto">
          <a:xfrm>
            <a:off x="5191128" y="1847129"/>
            <a:ext cx="6162670" cy="4272677"/>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6B962E75-B293-40E0-8C4D-BA96A40099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40029424"/>
      </p:ext>
    </p:extLst>
  </p:cSld>
  <p:clrMapOvr>
    <a:masterClrMapping/>
  </p:clrMapOvr>
  <mc:AlternateContent xmlns:mc="http://schemas.openxmlformats.org/markup-compatibility/2006" xmlns:p14="http://schemas.microsoft.com/office/powerpoint/2010/main">
    <mc:Choice Requires="p14">
      <p:transition spd="slow" p14:dur="2000" advTm="25425"/>
    </mc:Choice>
    <mc:Fallback xmlns="">
      <p:transition spd="slow" advTm="25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13DFD-CD5B-8412-84D2-20486CAB2A2D}"/>
              </a:ext>
            </a:extLst>
          </p:cNvPr>
          <p:cNvSpPr>
            <a:spLocks noGrp="1"/>
          </p:cNvSpPr>
          <p:nvPr>
            <p:ph type="title"/>
          </p:nvPr>
        </p:nvSpPr>
        <p:spPr>
          <a:xfrm>
            <a:off x="643467" y="321734"/>
            <a:ext cx="10905066" cy="1135737"/>
          </a:xfrm>
        </p:spPr>
        <p:txBody>
          <a:bodyPr>
            <a:normAutofit/>
          </a:bodyPr>
          <a:lstStyle/>
          <a:p>
            <a:r>
              <a:rPr lang="en-US" sz="3600" dirty="0">
                <a:latin typeface="Calibri "/>
              </a:rPr>
              <a:t>Categorical Linear Regression</a:t>
            </a:r>
          </a:p>
        </p:txBody>
      </p:sp>
      <p:sp>
        <p:nvSpPr>
          <p:cNvPr id="3" name="Content Placeholder 2">
            <a:extLst>
              <a:ext uri="{FF2B5EF4-FFF2-40B4-BE49-F238E27FC236}">
                <a16:creationId xmlns:a16="http://schemas.microsoft.com/office/drawing/2014/main" id="{E75BFA95-0FE2-363C-C9F3-3AED5DF316F9}"/>
              </a:ext>
            </a:extLst>
          </p:cNvPr>
          <p:cNvSpPr>
            <a:spLocks noGrp="1"/>
          </p:cNvSpPr>
          <p:nvPr>
            <p:ph idx="1"/>
          </p:nvPr>
        </p:nvSpPr>
        <p:spPr>
          <a:xfrm>
            <a:off x="643469" y="1782981"/>
            <a:ext cx="4008384" cy="4393982"/>
          </a:xfrm>
        </p:spPr>
        <p:txBody>
          <a:bodyPr vert="horz" lIns="91440" tIns="45720" rIns="91440" bIns="45720" rtlCol="0" anchor="t">
            <a:normAutofit fontScale="92500" lnSpcReduction="20000"/>
          </a:bodyPr>
          <a:lstStyle/>
          <a:p>
            <a:r>
              <a:rPr lang="en-US" sz="2000" dirty="0">
                <a:ea typeface="Calibri"/>
                <a:cs typeface="Calibri"/>
              </a:rPr>
              <a:t>To get more accurate results we want to make use of Categorical Values in our regression model</a:t>
            </a:r>
          </a:p>
          <a:p>
            <a:r>
              <a:rPr lang="en-US" sz="2000" dirty="0">
                <a:ea typeface="+mn-lt"/>
                <a:cs typeface="+mn-lt"/>
              </a:rPr>
              <a:t>Dummy coding allows us to turn categories into dummy variables a regression model can treat as having a high (1) and low (0) score. Now the regression can look at directionality affected by a Category by comparing binary values </a:t>
            </a:r>
          </a:p>
          <a:p>
            <a:r>
              <a:rPr lang="en-US" sz="2000" dirty="0">
                <a:ea typeface="Calibri"/>
                <a:cs typeface="Calibri"/>
              </a:rPr>
              <a:t>We create a dataset with dummy variables created for all the Categorical Values</a:t>
            </a:r>
          </a:p>
          <a:p>
            <a:r>
              <a:rPr lang="en-US" sz="2000" dirty="0">
                <a:ea typeface="+mn-lt"/>
                <a:cs typeface="Calibri"/>
              </a:rPr>
              <a:t>We combine our Numeric Variables with Dummy Variables to create a </a:t>
            </a:r>
            <a:r>
              <a:rPr lang="en-US" sz="2000" b="1" dirty="0">
                <a:ea typeface="+mn-lt"/>
                <a:cs typeface="Calibri"/>
              </a:rPr>
              <a:t>Multi-variate Linear Regression Model</a:t>
            </a:r>
            <a:endParaRPr lang="en-US" sz="2000" b="1" dirty="0">
              <a:ea typeface="+mn-lt"/>
              <a:cs typeface="+mn-lt"/>
            </a:endParaRPr>
          </a:p>
          <a:p>
            <a:endParaRPr lang="en-US" sz="2000" dirty="0">
              <a:ea typeface="Calibri"/>
              <a:cs typeface="Calibri"/>
            </a:endParaRPr>
          </a:p>
        </p:txBody>
      </p:sp>
      <p:grpSp>
        <p:nvGrpSpPr>
          <p:cNvPr id="35" name="Group 2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7" name="Rectangle 2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7" descr="A picture containing table&#10;&#10;Description automatically generated">
            <a:extLst>
              <a:ext uri="{FF2B5EF4-FFF2-40B4-BE49-F238E27FC236}">
                <a16:creationId xmlns:a16="http://schemas.microsoft.com/office/drawing/2014/main" id="{FD2BE560-7C45-06B4-6203-B06858EFFF80}"/>
              </a:ext>
            </a:extLst>
          </p:cNvPr>
          <p:cNvPicPr>
            <a:picLocks noChangeAspect="1"/>
          </p:cNvPicPr>
          <p:nvPr/>
        </p:nvPicPr>
        <p:blipFill>
          <a:blip r:embed="rId5"/>
          <a:stretch>
            <a:fillRect/>
          </a:stretch>
        </p:blipFill>
        <p:spPr>
          <a:xfrm>
            <a:off x="4533319" y="3860153"/>
            <a:ext cx="7599759" cy="1782655"/>
          </a:xfrm>
          <a:prstGeom prst="rect">
            <a:avLst/>
          </a:prstGeom>
        </p:spPr>
      </p:pic>
      <p:grpSp>
        <p:nvGrpSpPr>
          <p:cNvPr id="36" name="Group 2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1" name="Isosceles Triangle 3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6" descr="Graphical user interface, text&#10;&#10;Description automatically generated">
            <a:extLst>
              <a:ext uri="{FF2B5EF4-FFF2-40B4-BE49-F238E27FC236}">
                <a16:creationId xmlns:a16="http://schemas.microsoft.com/office/drawing/2014/main" id="{ABC6A891-6108-AFCB-5AAE-58D981BBF3EF}"/>
              </a:ext>
            </a:extLst>
          </p:cNvPr>
          <p:cNvPicPr>
            <a:picLocks noChangeAspect="1"/>
          </p:cNvPicPr>
          <p:nvPr/>
        </p:nvPicPr>
        <p:blipFill>
          <a:blip r:embed="rId6"/>
          <a:stretch>
            <a:fillRect/>
          </a:stretch>
        </p:blipFill>
        <p:spPr>
          <a:xfrm>
            <a:off x="4533319" y="1614735"/>
            <a:ext cx="7662391" cy="1735756"/>
          </a:xfrm>
          <a:prstGeom prst="rect">
            <a:avLst/>
          </a:prstGeom>
        </p:spPr>
      </p:pic>
      <p:pic>
        <p:nvPicPr>
          <p:cNvPr id="10" name="Audio 9">
            <a:hlinkClick r:id="" action="ppaction://media"/>
            <a:extLst>
              <a:ext uri="{FF2B5EF4-FFF2-40B4-BE49-F238E27FC236}">
                <a16:creationId xmlns:a16="http://schemas.microsoft.com/office/drawing/2014/main" id="{5B4B34AD-3F72-41CA-9A4F-7F133CC214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2014874"/>
      </p:ext>
    </p:extLst>
  </p:cSld>
  <p:clrMapOvr>
    <a:masterClrMapping/>
  </p:clrMapOvr>
  <mc:AlternateContent xmlns:mc="http://schemas.openxmlformats.org/markup-compatibility/2006" xmlns:p14="http://schemas.microsoft.com/office/powerpoint/2010/main">
    <mc:Choice Requires="p14">
      <p:transition spd="slow" p14:dur="2000" advTm="30990"/>
    </mc:Choice>
    <mc:Fallback xmlns="">
      <p:transition spd="slow" advTm="30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B4A27-1B0F-6C2D-4F54-3FCF0A1CA9C3}"/>
              </a:ext>
            </a:extLst>
          </p:cNvPr>
          <p:cNvSpPr>
            <a:spLocks noGrp="1"/>
          </p:cNvSpPr>
          <p:nvPr>
            <p:ph type="title"/>
          </p:nvPr>
        </p:nvSpPr>
        <p:spPr>
          <a:xfrm>
            <a:off x="429768" y="411480"/>
            <a:ext cx="11201400" cy="1106424"/>
          </a:xfrm>
        </p:spPr>
        <p:txBody>
          <a:bodyPr>
            <a:normAutofit/>
          </a:bodyPr>
          <a:lstStyle/>
          <a:p>
            <a:r>
              <a:rPr lang="en-US" sz="3600" dirty="0">
                <a:latin typeface="Calibri"/>
                <a:ea typeface="Calibri Light"/>
                <a:cs typeface="Calibri Light"/>
              </a:rPr>
              <a:t>Multi-Variate Linear Regression</a:t>
            </a:r>
            <a:endParaRPr lang="en-US" sz="3600" dirty="0">
              <a:latin typeface="Calibri"/>
              <a:cs typeface="Calibri"/>
            </a:endParaRPr>
          </a:p>
        </p:txBody>
      </p:sp>
      <p:sp>
        <p:nvSpPr>
          <p:cNvPr id="7"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Chart, scatter chart&#10;&#10;Description automatically generated">
            <a:extLst>
              <a:ext uri="{FF2B5EF4-FFF2-40B4-BE49-F238E27FC236}">
                <a16:creationId xmlns:a16="http://schemas.microsoft.com/office/drawing/2014/main" id="{CF689DD5-5923-E686-4158-639F2BA2D910}"/>
              </a:ext>
            </a:extLst>
          </p:cNvPr>
          <p:cNvPicPr>
            <a:picLocks noChangeAspect="1"/>
          </p:cNvPicPr>
          <p:nvPr/>
        </p:nvPicPr>
        <p:blipFill>
          <a:blip r:embed="rId5"/>
          <a:stretch>
            <a:fillRect/>
          </a:stretch>
        </p:blipFill>
        <p:spPr>
          <a:xfrm>
            <a:off x="429768" y="1857958"/>
            <a:ext cx="6702552" cy="4239363"/>
          </a:xfrm>
          <a:prstGeom prst="rect">
            <a:avLst/>
          </a:prstGeom>
        </p:spPr>
      </p:pic>
      <p:sp useBgFill="1">
        <p:nvSpPr>
          <p:cNvPr id="15"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7">
            <a:extLst>
              <a:ext uri="{FF2B5EF4-FFF2-40B4-BE49-F238E27FC236}">
                <a16:creationId xmlns:a16="http://schemas.microsoft.com/office/drawing/2014/main" id="{1EF2E68F-9506-8FD5-AD1B-248864D67653}"/>
              </a:ext>
            </a:extLst>
          </p:cNvPr>
          <p:cNvSpPr>
            <a:spLocks noGrp="1"/>
          </p:cNvSpPr>
          <p:nvPr>
            <p:ph idx="1"/>
          </p:nvPr>
        </p:nvSpPr>
        <p:spPr>
          <a:xfrm>
            <a:off x="7938752" y="2020824"/>
            <a:ext cx="3455097" cy="3959352"/>
          </a:xfrm>
        </p:spPr>
        <p:txBody>
          <a:bodyPr anchor="ctr">
            <a:normAutofit/>
          </a:bodyPr>
          <a:lstStyle/>
          <a:p>
            <a:r>
              <a:rPr lang="en-US" sz="1800" dirty="0">
                <a:cs typeface="Calibri" panose="020F0502020204030204"/>
              </a:rPr>
              <a:t>We merged our numeric &amp; dummy variables to create our Multivariate Regression Model</a:t>
            </a:r>
          </a:p>
          <a:p>
            <a:r>
              <a:rPr lang="en-US" sz="1800" dirty="0">
                <a:cs typeface="Calibri" panose="020F0502020204030204"/>
              </a:rPr>
              <a:t>The MSE for our Multivariate Regression Model was 0.6232</a:t>
            </a:r>
          </a:p>
          <a:p>
            <a:r>
              <a:rPr lang="en-US" sz="1800" dirty="0">
                <a:cs typeface="Calibri" panose="020F0502020204030204"/>
              </a:rPr>
              <a:t>This is lower and hence more accurate than the Uni-Variate Regression Model using 'Rotten' which produced an MSE of 0.6883</a:t>
            </a:r>
          </a:p>
        </p:txBody>
      </p:sp>
      <p:pic>
        <p:nvPicPr>
          <p:cNvPr id="11" name="Audio 10">
            <a:hlinkClick r:id="" action="ppaction://media"/>
            <a:extLst>
              <a:ext uri="{FF2B5EF4-FFF2-40B4-BE49-F238E27FC236}">
                <a16:creationId xmlns:a16="http://schemas.microsoft.com/office/drawing/2014/main" id="{BFD7F64A-7756-40E1-A19A-5E290F758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87543361"/>
      </p:ext>
    </p:extLst>
  </p:cSld>
  <p:clrMapOvr>
    <a:masterClrMapping/>
  </p:clrMapOvr>
  <mc:AlternateContent xmlns:mc="http://schemas.openxmlformats.org/markup-compatibility/2006" xmlns:p14="http://schemas.microsoft.com/office/powerpoint/2010/main">
    <mc:Choice Requires="p14">
      <p:transition spd="slow" p14:dur="2000" advTm="30794"/>
    </mc:Choice>
    <mc:Fallback xmlns="">
      <p:transition spd="slow" advTm="30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A23F8-95B3-755B-F32B-2C88DA84A492}"/>
              </a:ext>
            </a:extLst>
          </p:cNvPr>
          <p:cNvSpPr>
            <a:spLocks noGrp="1"/>
          </p:cNvSpPr>
          <p:nvPr>
            <p:ph type="title"/>
          </p:nvPr>
        </p:nvSpPr>
        <p:spPr>
          <a:xfrm>
            <a:off x="429768" y="411480"/>
            <a:ext cx="11201400" cy="1106424"/>
          </a:xfrm>
        </p:spPr>
        <p:txBody>
          <a:bodyPr>
            <a:normAutofit/>
          </a:bodyPr>
          <a:lstStyle/>
          <a:p>
            <a:r>
              <a:rPr lang="en-US" sz="3600">
                <a:latin typeface="Calibri "/>
                <a:cs typeface="Calibri Light"/>
              </a:rPr>
              <a:t>Multivariate Linear Regression Predictions</a:t>
            </a:r>
            <a:endParaRPr lang="en-US" sz="3600">
              <a:latin typeface="Calibri "/>
            </a:endParaRPr>
          </a:p>
        </p:txBody>
      </p:sp>
      <p:sp>
        <p:nvSpPr>
          <p:cNvPr id="20" name="Rectangle 12">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4" descr="Table&#10;&#10;Description automatically generated">
            <a:extLst>
              <a:ext uri="{FF2B5EF4-FFF2-40B4-BE49-F238E27FC236}">
                <a16:creationId xmlns:a16="http://schemas.microsoft.com/office/drawing/2014/main" id="{82F49DAF-F04C-E26E-2F2D-73C4A743A0CF}"/>
              </a:ext>
            </a:extLst>
          </p:cNvPr>
          <p:cNvPicPr>
            <a:picLocks noChangeAspect="1"/>
          </p:cNvPicPr>
          <p:nvPr/>
        </p:nvPicPr>
        <p:blipFill>
          <a:blip r:embed="rId5"/>
          <a:stretch>
            <a:fillRect/>
          </a:stretch>
        </p:blipFill>
        <p:spPr>
          <a:xfrm>
            <a:off x="429768" y="2969784"/>
            <a:ext cx="6702552" cy="2015712"/>
          </a:xfrm>
          <a:prstGeom prst="rect">
            <a:avLst/>
          </a:prstGeom>
        </p:spPr>
      </p:pic>
      <p:sp useBgFill="1">
        <p:nvSpPr>
          <p:cNvPr id="21" name="Rectangle 14">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ontent Placeholder 7">
            <a:extLst>
              <a:ext uri="{FF2B5EF4-FFF2-40B4-BE49-F238E27FC236}">
                <a16:creationId xmlns:a16="http://schemas.microsoft.com/office/drawing/2014/main" id="{CD5C6161-7CDF-5EC5-F64E-50105C4D332D}"/>
              </a:ext>
            </a:extLst>
          </p:cNvPr>
          <p:cNvSpPr>
            <a:spLocks noGrp="1"/>
          </p:cNvSpPr>
          <p:nvPr>
            <p:ph idx="1"/>
          </p:nvPr>
        </p:nvSpPr>
        <p:spPr>
          <a:xfrm>
            <a:off x="7938752" y="2020824"/>
            <a:ext cx="3455097" cy="3959352"/>
          </a:xfrm>
        </p:spPr>
        <p:txBody>
          <a:bodyPr anchor="ctr">
            <a:normAutofit/>
          </a:bodyPr>
          <a:lstStyle/>
          <a:p>
            <a:r>
              <a:rPr lang="en-US" sz="1800" dirty="0">
                <a:cs typeface="Calibri"/>
              </a:rPr>
              <a:t>Using our Multivariate Regression Model we were able to predict scores of 3 different movies</a:t>
            </a:r>
          </a:p>
          <a:p>
            <a:r>
              <a:rPr lang="en-US" sz="1800" dirty="0">
                <a:cs typeface="Calibri"/>
              </a:rPr>
              <a:t>The average error of the predictions is 14% for these 3 movies </a:t>
            </a:r>
          </a:p>
          <a:p>
            <a:r>
              <a:rPr lang="en-US" sz="1800" dirty="0">
                <a:cs typeface="Calibri"/>
              </a:rPr>
              <a:t>The Predictions are a decent guess but not as accurate as we would like</a:t>
            </a:r>
          </a:p>
          <a:p>
            <a:pPr marL="0" indent="0">
              <a:buNone/>
            </a:pPr>
            <a:endParaRPr lang="en-US" sz="1800" dirty="0">
              <a:cs typeface="Calibri"/>
            </a:endParaRPr>
          </a:p>
        </p:txBody>
      </p:sp>
      <p:pic>
        <p:nvPicPr>
          <p:cNvPr id="9" name="Audio 8">
            <a:hlinkClick r:id="" action="ppaction://media"/>
            <a:extLst>
              <a:ext uri="{FF2B5EF4-FFF2-40B4-BE49-F238E27FC236}">
                <a16:creationId xmlns:a16="http://schemas.microsoft.com/office/drawing/2014/main" id="{1C60E268-8B37-4E9C-A072-13FD82309A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1928258"/>
      </p:ext>
    </p:extLst>
  </p:cSld>
  <p:clrMapOvr>
    <a:masterClrMapping/>
  </p:clrMapOvr>
  <mc:AlternateContent xmlns:mc="http://schemas.openxmlformats.org/markup-compatibility/2006" xmlns:p14="http://schemas.microsoft.com/office/powerpoint/2010/main">
    <mc:Choice Requires="p14">
      <p:transition spd="slow" p14:dur="2000" advTm="17195"/>
    </mc:Choice>
    <mc:Fallback xmlns="">
      <p:transition spd="slow" advTm="1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ABE5-244F-6144-96E8-0D7015A2F5B3}"/>
              </a:ext>
            </a:extLst>
          </p:cNvPr>
          <p:cNvSpPr>
            <a:spLocks noGrp="1"/>
          </p:cNvSpPr>
          <p:nvPr>
            <p:ph type="title"/>
          </p:nvPr>
        </p:nvSpPr>
        <p:spPr>
          <a:xfrm>
            <a:off x="4965430" y="629266"/>
            <a:ext cx="6586491" cy="1676603"/>
          </a:xfrm>
        </p:spPr>
        <p:txBody>
          <a:bodyPr>
            <a:normAutofit/>
          </a:bodyPr>
          <a:lstStyle/>
          <a:p>
            <a:r>
              <a:rPr lang="en-US" sz="5400">
                <a:cs typeface="Calibri Light"/>
              </a:rPr>
              <a:t>Can we use Random Forest to predict?</a:t>
            </a:r>
            <a:endParaRPr lang="en-US" sz="5400"/>
          </a:p>
        </p:txBody>
      </p:sp>
      <p:sp>
        <p:nvSpPr>
          <p:cNvPr id="3" name="Content Placeholder 2">
            <a:extLst>
              <a:ext uri="{FF2B5EF4-FFF2-40B4-BE49-F238E27FC236}">
                <a16:creationId xmlns:a16="http://schemas.microsoft.com/office/drawing/2014/main" id="{7B38ACFE-7885-4FA7-5089-E78CB7EB5848}"/>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400" dirty="0">
                <a:cs typeface="Calibri"/>
              </a:rPr>
              <a:t>We wanted to know if Random Forest might produce a better Regression Model</a:t>
            </a:r>
          </a:p>
          <a:p>
            <a:endParaRPr lang="en-US" sz="2400" dirty="0">
              <a:cs typeface="Calibri"/>
            </a:endParaRPr>
          </a:p>
          <a:p>
            <a:r>
              <a:rPr lang="en-US" sz="2400" dirty="0">
                <a:cs typeface="Calibri"/>
              </a:rPr>
              <a:t>Random Forest Model takes significant time to compute prediction results (&gt; 15 minutes) vs Multi-Variate Linear Regression (&gt;1 minute)</a:t>
            </a:r>
          </a:p>
          <a:p>
            <a:pPr marL="0" indent="0">
              <a:buNone/>
            </a:pPr>
            <a:endParaRPr lang="en-US" sz="2400" dirty="0">
              <a:cs typeface="Calibri"/>
            </a:endParaRPr>
          </a:p>
          <a:p>
            <a:r>
              <a:rPr lang="en-US" sz="2400" dirty="0">
                <a:cs typeface="Calibri"/>
              </a:rPr>
              <a:t>Is it worth using time &amp; resources to run this model to predict a score?</a:t>
            </a:r>
          </a:p>
        </p:txBody>
      </p:sp>
      <p:pic>
        <p:nvPicPr>
          <p:cNvPr id="5" name="Picture 4" descr="Green trees in the forest">
            <a:extLst>
              <a:ext uri="{FF2B5EF4-FFF2-40B4-BE49-F238E27FC236}">
                <a16:creationId xmlns:a16="http://schemas.microsoft.com/office/drawing/2014/main" id="{D5CCA2C2-E6AB-2934-73E1-2E0AE4A2CFE9}"/>
              </a:ext>
            </a:extLst>
          </p:cNvPr>
          <p:cNvPicPr>
            <a:picLocks noChangeAspect="1"/>
          </p:cNvPicPr>
          <p:nvPr/>
        </p:nvPicPr>
        <p:blipFill rotWithShape="1">
          <a:blip r:embed="rId5"/>
          <a:srcRect l="18580" r="30760" b="6"/>
          <a:stretch/>
        </p:blipFill>
        <p:spPr>
          <a:xfrm>
            <a:off x="20" y="10"/>
            <a:ext cx="4635571" cy="6857990"/>
          </a:xfrm>
          <a:prstGeom prst="rect">
            <a:avLst/>
          </a:prstGeom>
          <a:effectLst/>
        </p:spPr>
      </p:pic>
      <p:pic>
        <p:nvPicPr>
          <p:cNvPr id="9" name="Audio 8">
            <a:hlinkClick r:id="" action="ppaction://media"/>
            <a:extLst>
              <a:ext uri="{FF2B5EF4-FFF2-40B4-BE49-F238E27FC236}">
                <a16:creationId xmlns:a16="http://schemas.microsoft.com/office/drawing/2014/main" id="{43014DF6-4C79-463E-9488-545F802036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7021105"/>
      </p:ext>
    </p:extLst>
  </p:cSld>
  <p:clrMapOvr>
    <a:masterClrMapping/>
  </p:clrMapOvr>
  <mc:AlternateContent xmlns:mc="http://schemas.openxmlformats.org/markup-compatibility/2006" xmlns:p14="http://schemas.microsoft.com/office/powerpoint/2010/main">
    <mc:Choice Requires="p14">
      <p:transition spd="slow" p14:dur="2000" advTm="25878"/>
    </mc:Choice>
    <mc:Fallback xmlns="">
      <p:transition spd="slow" advTm="25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1DA4-99F5-52B8-88A7-C89244F54193}"/>
              </a:ext>
            </a:extLst>
          </p:cNvPr>
          <p:cNvSpPr>
            <a:spLocks noGrp="1"/>
          </p:cNvSpPr>
          <p:nvPr>
            <p:ph type="title"/>
          </p:nvPr>
        </p:nvSpPr>
        <p:spPr/>
        <p:txBody>
          <a:bodyPr/>
          <a:lstStyle/>
          <a:p>
            <a:r>
              <a:rPr lang="en-US" dirty="0">
                <a:cs typeface="Calibri Light"/>
              </a:rPr>
              <a:t>Random Forest Regression</a:t>
            </a:r>
            <a:endParaRPr lang="en-US" dirty="0"/>
          </a:p>
        </p:txBody>
      </p:sp>
      <p:pic>
        <p:nvPicPr>
          <p:cNvPr id="4" name="Picture 4" descr="Chart, scatter chart&#10;&#10;Description automatically generated">
            <a:extLst>
              <a:ext uri="{FF2B5EF4-FFF2-40B4-BE49-F238E27FC236}">
                <a16:creationId xmlns:a16="http://schemas.microsoft.com/office/drawing/2014/main" id="{3E7F8169-1494-5EAD-7EE1-CCE787AADCB4}"/>
              </a:ext>
            </a:extLst>
          </p:cNvPr>
          <p:cNvPicPr>
            <a:picLocks noGrp="1" noChangeAspect="1"/>
          </p:cNvPicPr>
          <p:nvPr>
            <p:ph idx="1"/>
          </p:nvPr>
        </p:nvPicPr>
        <p:blipFill>
          <a:blip r:embed="rId5"/>
          <a:stretch>
            <a:fillRect/>
          </a:stretch>
        </p:blipFill>
        <p:spPr>
          <a:xfrm>
            <a:off x="3458725" y="1408092"/>
            <a:ext cx="8656577" cy="4466159"/>
          </a:xfrm>
        </p:spPr>
      </p:pic>
      <p:pic>
        <p:nvPicPr>
          <p:cNvPr id="5" name="Picture 5">
            <a:extLst>
              <a:ext uri="{FF2B5EF4-FFF2-40B4-BE49-F238E27FC236}">
                <a16:creationId xmlns:a16="http://schemas.microsoft.com/office/drawing/2014/main" id="{3B605820-0753-FE88-4B91-149354EDFDDC}"/>
              </a:ext>
            </a:extLst>
          </p:cNvPr>
          <p:cNvPicPr>
            <a:picLocks noChangeAspect="1"/>
          </p:cNvPicPr>
          <p:nvPr/>
        </p:nvPicPr>
        <p:blipFill>
          <a:blip r:embed="rId6"/>
          <a:stretch>
            <a:fillRect/>
          </a:stretch>
        </p:blipFill>
        <p:spPr>
          <a:xfrm>
            <a:off x="3774510" y="5871860"/>
            <a:ext cx="8265090" cy="918009"/>
          </a:xfrm>
          <a:prstGeom prst="rect">
            <a:avLst/>
          </a:prstGeom>
        </p:spPr>
      </p:pic>
      <p:sp>
        <p:nvSpPr>
          <p:cNvPr id="6" name="TextBox 5">
            <a:extLst>
              <a:ext uri="{FF2B5EF4-FFF2-40B4-BE49-F238E27FC236}">
                <a16:creationId xmlns:a16="http://schemas.microsoft.com/office/drawing/2014/main" id="{E76FB9E5-781D-8C0A-CCA3-A21824CB431F}"/>
              </a:ext>
            </a:extLst>
          </p:cNvPr>
          <p:cNvSpPr txBox="1"/>
          <p:nvPr/>
        </p:nvSpPr>
        <p:spPr>
          <a:xfrm>
            <a:off x="538619" y="1645085"/>
            <a:ext cx="27431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We plotted the predictions of our Random Forest Model against the true values</a:t>
            </a:r>
          </a:p>
          <a:p>
            <a:pPr marL="285750" indent="-285750">
              <a:buFont typeface="Arial"/>
              <a:buChar char="•"/>
            </a:pPr>
            <a:endParaRPr lang="en-US" dirty="0">
              <a:cs typeface="Calibri"/>
            </a:endParaRPr>
          </a:p>
          <a:p>
            <a:pPr marL="285750" indent="-285750">
              <a:buFont typeface="Arial"/>
              <a:buChar char="•"/>
            </a:pPr>
            <a:r>
              <a:rPr lang="en-US" dirty="0">
                <a:cs typeface="Calibri"/>
              </a:rPr>
              <a:t>The red values are the true values, green are the predicted values</a:t>
            </a:r>
          </a:p>
          <a:p>
            <a:pPr marL="285750" indent="-285750">
              <a:buFont typeface="Arial"/>
              <a:buChar char="•"/>
            </a:pPr>
            <a:endParaRPr lang="en-US" dirty="0">
              <a:cs typeface="Calibri"/>
            </a:endParaRPr>
          </a:p>
          <a:p>
            <a:pPr marL="285750" indent="-285750">
              <a:buFont typeface="Arial"/>
              <a:buChar char="•"/>
            </a:pPr>
            <a:r>
              <a:rPr lang="en-US" dirty="0">
                <a:cs typeface="Calibri"/>
              </a:rPr>
              <a:t>Higher Mean Squared Error (MSE) of 0.7850, (&gt;0.6232) compared to that of our Multi-Variate Regression model </a:t>
            </a:r>
          </a:p>
          <a:p>
            <a:pPr marL="285750" indent="-285750">
              <a:buFont typeface="Arial"/>
              <a:buChar char="•"/>
            </a:pPr>
            <a:endParaRPr lang="en-US" dirty="0">
              <a:cs typeface="Calibri"/>
            </a:endParaRPr>
          </a:p>
          <a:p>
            <a:pPr marL="285750" indent="-285750">
              <a:buFont typeface="Arial"/>
              <a:buChar char="•"/>
            </a:pPr>
            <a:r>
              <a:rPr lang="en-US" dirty="0">
                <a:cs typeface="Calibri"/>
              </a:rPr>
              <a:t>It is not worth running the Random Forest Regression Model</a:t>
            </a:r>
          </a:p>
          <a:p>
            <a:pPr marL="285750" indent="-285750">
              <a:buFont typeface="Arial"/>
              <a:buChar char="•"/>
            </a:pPr>
            <a:endParaRPr lang="en-US" dirty="0">
              <a:cs typeface="Calibri"/>
            </a:endParaRPr>
          </a:p>
          <a:p>
            <a:pPr marL="285750" indent="-285750">
              <a:buFont typeface="Arial"/>
              <a:buChar char="•"/>
            </a:pPr>
            <a:endParaRPr lang="en-US" dirty="0">
              <a:cs typeface="Calibri"/>
            </a:endParaRPr>
          </a:p>
        </p:txBody>
      </p:sp>
      <p:pic>
        <p:nvPicPr>
          <p:cNvPr id="18" name="Audio 17">
            <a:hlinkClick r:id="" action="ppaction://media"/>
            <a:extLst>
              <a:ext uri="{FF2B5EF4-FFF2-40B4-BE49-F238E27FC236}">
                <a16:creationId xmlns:a16="http://schemas.microsoft.com/office/drawing/2014/main" id="{EBF53786-FE09-49ED-95E5-D1A0E52DC8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0291901"/>
      </p:ext>
    </p:extLst>
  </p:cSld>
  <p:clrMapOvr>
    <a:masterClrMapping/>
  </p:clrMapOvr>
  <mc:AlternateContent xmlns:mc="http://schemas.openxmlformats.org/markup-compatibility/2006" xmlns:p14="http://schemas.microsoft.com/office/powerpoint/2010/main">
    <mc:Choice Requires="p14">
      <p:transition spd="slow" p14:dur="2000" advTm="30416"/>
    </mc:Choice>
    <mc:Fallback xmlns="">
      <p:transition spd="slow" advTm="3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04E1-CB22-AD5A-3E69-747ABBAD6FE1}"/>
              </a:ext>
            </a:extLst>
          </p:cNvPr>
          <p:cNvSpPr>
            <a:spLocks noGrp="1"/>
          </p:cNvSpPr>
          <p:nvPr>
            <p:ph type="title"/>
          </p:nvPr>
        </p:nvSpPr>
        <p:spPr/>
        <p:txBody>
          <a:bodyPr>
            <a:normAutofit/>
          </a:bodyPr>
          <a:lstStyle/>
          <a:p>
            <a:r>
              <a:rPr lang="en-US" dirty="0">
                <a:latin typeface="Calibri"/>
                <a:cs typeface="Calibri Light"/>
              </a:rPr>
              <a:t>Outcomes of Our Project &amp; Learning Points</a:t>
            </a:r>
          </a:p>
        </p:txBody>
      </p:sp>
      <p:sp>
        <p:nvSpPr>
          <p:cNvPr id="3" name="Content Placeholder 2">
            <a:extLst>
              <a:ext uri="{FF2B5EF4-FFF2-40B4-BE49-F238E27FC236}">
                <a16:creationId xmlns:a16="http://schemas.microsoft.com/office/drawing/2014/main" id="{81BB92BA-7966-5453-CC44-73015C3673F4}"/>
              </a:ext>
            </a:extLst>
          </p:cNvPr>
          <p:cNvSpPr>
            <a:spLocks noGrp="1"/>
          </p:cNvSpPr>
          <p:nvPr>
            <p:ph idx="1"/>
          </p:nvPr>
        </p:nvSpPr>
        <p:spPr/>
        <p:txBody>
          <a:bodyPr vert="horz" lIns="91440" tIns="45720" rIns="91440" bIns="45720" rtlCol="0" anchor="t">
            <a:normAutofit fontScale="92500"/>
          </a:bodyPr>
          <a:lstStyle/>
          <a:p>
            <a:r>
              <a:rPr lang="en-US" dirty="0">
                <a:cs typeface="Calibri"/>
              </a:rPr>
              <a:t>We successfully created a model that can predict IMDb Scores of Movies using various metrics of both numeric and categorical type</a:t>
            </a:r>
          </a:p>
          <a:p>
            <a:endParaRPr lang="en-US" dirty="0">
              <a:cs typeface="Calibri"/>
            </a:endParaRPr>
          </a:p>
          <a:p>
            <a:pPr marL="0" indent="0">
              <a:buNone/>
            </a:pPr>
            <a:endParaRPr lang="en-US" dirty="0">
              <a:cs typeface="Calibri"/>
            </a:endParaRPr>
          </a:p>
          <a:p>
            <a:r>
              <a:rPr lang="en-US" dirty="0">
                <a:cs typeface="Calibri"/>
              </a:rPr>
              <a:t>We were able to determine that out of these, Rotten Tomatoes Score was the best metric in predicting the IMDb Score of Movie using Random Forest Classification, Correlation and Uni-Variate Linear Regression</a:t>
            </a:r>
          </a:p>
          <a:p>
            <a:endParaRPr lang="en-US" dirty="0">
              <a:ea typeface="+mn-lt"/>
              <a:cs typeface="+mn-lt"/>
            </a:endParaRPr>
          </a:p>
          <a:p>
            <a:r>
              <a:rPr lang="en-US" dirty="0">
                <a:cs typeface="Calibri"/>
              </a:rPr>
              <a:t>We learned to engage in different models such as Random Forest &amp; methods of using Categorical Variables in Linear Regression</a:t>
            </a:r>
          </a:p>
          <a:p>
            <a:endParaRPr lang="en-US" dirty="0">
              <a:ea typeface="+mn-lt"/>
              <a:cs typeface="+mn-lt"/>
            </a:endParaRPr>
          </a:p>
          <a:p>
            <a:endParaRPr lang="en-US" dirty="0">
              <a:cs typeface="Calibri"/>
            </a:endParaRPr>
          </a:p>
          <a:p>
            <a:endParaRPr lang="en-US" dirty="0">
              <a:cs typeface="Calibri"/>
            </a:endParaRPr>
          </a:p>
          <a:p>
            <a:pPr marL="0" indent="0">
              <a:buNone/>
            </a:pPr>
            <a:endParaRPr lang="en-US">
              <a:cs typeface="Calibri"/>
            </a:endParaRPr>
          </a:p>
        </p:txBody>
      </p:sp>
      <p:pic>
        <p:nvPicPr>
          <p:cNvPr id="5" name="Audio 4">
            <a:hlinkClick r:id="" action="ppaction://media"/>
            <a:extLst>
              <a:ext uri="{FF2B5EF4-FFF2-40B4-BE49-F238E27FC236}">
                <a16:creationId xmlns:a16="http://schemas.microsoft.com/office/drawing/2014/main" id="{E4870B61-780C-4BBE-89AA-D9F18287A6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5483888"/>
      </p:ext>
    </p:extLst>
  </p:cSld>
  <p:clrMapOvr>
    <a:masterClrMapping/>
  </p:clrMapOvr>
  <mc:AlternateContent xmlns:mc="http://schemas.openxmlformats.org/markup-compatibility/2006" xmlns:p14="http://schemas.microsoft.com/office/powerpoint/2010/main">
    <mc:Choice Requires="p14">
      <p:transition spd="slow" p14:dur="2000" advTm="25116"/>
    </mc:Choice>
    <mc:Fallback xmlns="">
      <p:transition spd="slow" advTm="25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04E1-CB22-AD5A-3E69-747ABBAD6FE1}"/>
              </a:ext>
            </a:extLst>
          </p:cNvPr>
          <p:cNvSpPr>
            <a:spLocks noGrp="1"/>
          </p:cNvSpPr>
          <p:nvPr>
            <p:ph type="title"/>
          </p:nvPr>
        </p:nvSpPr>
        <p:spPr/>
        <p:txBody>
          <a:bodyPr>
            <a:normAutofit/>
          </a:bodyPr>
          <a:lstStyle/>
          <a:p>
            <a:r>
              <a:rPr lang="en-US" dirty="0">
                <a:latin typeface="Calibri"/>
                <a:cs typeface="Calibri Light"/>
              </a:rPr>
              <a:t>Data Driven Insights</a:t>
            </a:r>
          </a:p>
        </p:txBody>
      </p:sp>
      <p:sp>
        <p:nvSpPr>
          <p:cNvPr id="3" name="Content Placeholder 2">
            <a:extLst>
              <a:ext uri="{FF2B5EF4-FFF2-40B4-BE49-F238E27FC236}">
                <a16:creationId xmlns:a16="http://schemas.microsoft.com/office/drawing/2014/main" id="{81BB92BA-7966-5453-CC44-73015C3673F4}"/>
              </a:ext>
            </a:extLst>
          </p:cNvPr>
          <p:cNvSpPr>
            <a:spLocks noGrp="1"/>
          </p:cNvSpPr>
          <p:nvPr>
            <p:ph idx="1"/>
          </p:nvPr>
        </p:nvSpPr>
        <p:spPr/>
        <p:txBody>
          <a:bodyPr vert="horz" lIns="91440" tIns="45720" rIns="91440" bIns="45720" rtlCol="0" anchor="t">
            <a:normAutofit fontScale="77500" lnSpcReduction="20000"/>
          </a:bodyPr>
          <a:lstStyle/>
          <a:p>
            <a:r>
              <a:rPr lang="en-US" dirty="0">
                <a:cs typeface="Calibri"/>
              </a:rPr>
              <a:t>Rotten Tomatoes Score was the best metric in predicting the IMDb Score of Movie as the details that go into a complex score like IMDb score that describe multiple parts of a movie viewing experience is likely captured within Rotten Tomatoes Scores as well</a:t>
            </a:r>
            <a:endParaRPr lang="en-US" dirty="0"/>
          </a:p>
          <a:p>
            <a:endParaRPr lang="en-US" dirty="0">
              <a:cs typeface="Calibri"/>
            </a:endParaRPr>
          </a:p>
          <a:p>
            <a:r>
              <a:rPr lang="en-US" dirty="0">
                <a:cs typeface="Calibri"/>
              </a:rPr>
              <a:t>Variables like Runtime &amp; Age of Movie have little significance on IMDb Score, does not affect how well it fairs in ratings</a:t>
            </a:r>
          </a:p>
          <a:p>
            <a:endParaRPr lang="en-US" dirty="0">
              <a:cs typeface="Calibri"/>
            </a:endParaRPr>
          </a:p>
          <a:p>
            <a:r>
              <a:rPr lang="en-US" dirty="0">
                <a:cs typeface="Calibri"/>
              </a:rPr>
              <a:t>High</a:t>
            </a:r>
            <a:r>
              <a:rPr lang="en-US" dirty="0">
                <a:ea typeface="+mn-lt"/>
                <a:cs typeface="+mn-lt"/>
              </a:rPr>
              <a:t> prediction errors is likely due to low correlation of variables used in predicting such as Runtime &amp; Age of Movie. It would be better to search for variables with higher correlation for better predictions</a:t>
            </a:r>
            <a:endParaRPr lang="en-US" dirty="0"/>
          </a:p>
          <a:p>
            <a:pPr marL="0" indent="0">
              <a:buNone/>
            </a:pPr>
            <a:endParaRPr lang="en-US" dirty="0">
              <a:cs typeface="Calibri"/>
            </a:endParaRPr>
          </a:p>
          <a:p>
            <a:r>
              <a:rPr lang="en-US" dirty="0">
                <a:cs typeface="Calibri"/>
              </a:rPr>
              <a:t>In predicting IMDb Score, Random Forest is less accurate &amp; more resource intensive than Multi-Variate Linear Regression and not worth doing</a:t>
            </a:r>
            <a:endParaRPr lang="en-US" dirty="0"/>
          </a:p>
          <a:p>
            <a:endParaRPr lang="en-US" dirty="0">
              <a:cs typeface="Calibri"/>
            </a:endParaRPr>
          </a:p>
          <a:p>
            <a:endParaRPr lang="en-US" dirty="0">
              <a:ea typeface="+mn-lt"/>
              <a:cs typeface="+mn-lt"/>
            </a:endParaRPr>
          </a:p>
          <a:p>
            <a:endParaRPr lang="en-US" dirty="0">
              <a:cs typeface="Calibri"/>
            </a:endParaRPr>
          </a:p>
          <a:p>
            <a:pPr marL="0" indent="0">
              <a:buNone/>
            </a:pPr>
            <a:endParaRPr lang="en-US" dirty="0">
              <a:cs typeface="Calibri"/>
            </a:endParaRPr>
          </a:p>
        </p:txBody>
      </p:sp>
      <p:pic>
        <p:nvPicPr>
          <p:cNvPr id="8" name="Audio 7">
            <a:hlinkClick r:id="" action="ppaction://media"/>
            <a:extLst>
              <a:ext uri="{FF2B5EF4-FFF2-40B4-BE49-F238E27FC236}">
                <a16:creationId xmlns:a16="http://schemas.microsoft.com/office/drawing/2014/main" id="{F58CDFE7-001D-4703-94EB-AB7574F3CB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3717068"/>
      </p:ext>
    </p:extLst>
  </p:cSld>
  <p:clrMapOvr>
    <a:masterClrMapping/>
  </p:clrMapOvr>
  <mc:AlternateContent xmlns:mc="http://schemas.openxmlformats.org/markup-compatibility/2006" xmlns:p14="http://schemas.microsoft.com/office/powerpoint/2010/main">
    <mc:Choice Requires="p14">
      <p:transition spd="slow" p14:dur="2000" advTm="49438"/>
    </mc:Choice>
    <mc:Fallback xmlns="">
      <p:transition spd="slow" advTm="49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791B33F-CE76-4EF1-8227-54ED041CD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937AE-F7B0-EDF3-9F54-07C6D211CC75}"/>
              </a:ext>
            </a:extLst>
          </p:cNvPr>
          <p:cNvSpPr>
            <a:spLocks noGrp="1"/>
          </p:cNvSpPr>
          <p:nvPr>
            <p:ph type="ctrTitle"/>
          </p:nvPr>
        </p:nvSpPr>
        <p:spPr>
          <a:xfrm>
            <a:off x="1779797" y="779620"/>
            <a:ext cx="8629358" cy="2956233"/>
          </a:xfrm>
        </p:spPr>
        <p:txBody>
          <a:bodyPr anchor="b">
            <a:normAutofit/>
          </a:bodyPr>
          <a:lstStyle/>
          <a:p>
            <a:r>
              <a:rPr lang="en-US" sz="5200"/>
              <a:t>Thank You</a:t>
            </a:r>
          </a:p>
        </p:txBody>
      </p:sp>
      <p:pic>
        <p:nvPicPr>
          <p:cNvPr id="7" name="Graphic 6" descr="Smiling Face with No Fill">
            <a:extLst>
              <a:ext uri="{FF2B5EF4-FFF2-40B4-BE49-F238E27FC236}">
                <a16:creationId xmlns:a16="http://schemas.microsoft.com/office/drawing/2014/main" id="{443CE1E1-0313-909F-85E6-6BACF4F51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6151" y="1689411"/>
            <a:ext cx="1136650" cy="1136650"/>
          </a:xfrm>
          <a:prstGeom prst="rect">
            <a:avLst/>
          </a:prstGeom>
        </p:spPr>
      </p:pic>
    </p:spTree>
    <p:extLst>
      <p:ext uri="{BB962C8B-B14F-4D97-AF65-F5344CB8AC3E}">
        <p14:creationId xmlns:p14="http://schemas.microsoft.com/office/powerpoint/2010/main" val="16249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Everything Coming to Netflix, Disney+, Hulu &amp; Amazon Prime Video in May 2020">
            <a:extLst>
              <a:ext uri="{FF2B5EF4-FFF2-40B4-BE49-F238E27FC236}">
                <a16:creationId xmlns:a16="http://schemas.microsoft.com/office/drawing/2014/main" id="{63CD559B-AA68-541A-19FA-EC04EC9E40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153" r="-2" b="-2"/>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A picture containing application&#10;&#10;Description automatically generated">
            <a:extLst>
              <a:ext uri="{FF2B5EF4-FFF2-40B4-BE49-F238E27FC236}">
                <a16:creationId xmlns:a16="http://schemas.microsoft.com/office/drawing/2014/main" id="{8F256EF6-C127-76BC-C28E-011A3015860D}"/>
              </a:ext>
            </a:extLst>
          </p:cNvPr>
          <p:cNvPicPr>
            <a:picLocks noChangeAspect="1"/>
          </p:cNvPicPr>
          <p:nvPr/>
        </p:nvPicPr>
        <p:blipFill rotWithShape="1">
          <a:blip r:embed="rId6"/>
          <a:srcRect r="-2" b="1815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6" name="Freeform: Shape 29">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31">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CD1BD44-7A59-38C2-A8F3-73404657045F}"/>
              </a:ext>
            </a:extLst>
          </p:cNvPr>
          <p:cNvSpPr>
            <a:spLocks noGrp="1"/>
          </p:cNvSpPr>
          <p:nvPr>
            <p:ph type="title"/>
          </p:nvPr>
        </p:nvSpPr>
        <p:spPr>
          <a:xfrm>
            <a:off x="448056" y="859536"/>
            <a:ext cx="4832802" cy="1243584"/>
          </a:xfrm>
        </p:spPr>
        <p:txBody>
          <a:bodyPr>
            <a:normAutofit/>
          </a:bodyPr>
          <a:lstStyle/>
          <a:p>
            <a:r>
              <a:rPr lang="en-US" sz="3400">
                <a:cs typeface="Calibri Light"/>
              </a:rPr>
              <a:t>Our Datasets</a:t>
            </a:r>
          </a:p>
        </p:txBody>
      </p:sp>
      <p:sp>
        <p:nvSpPr>
          <p:cNvPr id="29" name="Rectangle 33">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6" name="Rectangle 3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82EBD7B-73DF-9E33-7548-EDA4E2943F01}"/>
              </a:ext>
            </a:extLst>
          </p:cNvPr>
          <p:cNvSpPr>
            <a:spLocks noGrp="1"/>
          </p:cNvSpPr>
          <p:nvPr>
            <p:ph idx="1"/>
          </p:nvPr>
        </p:nvSpPr>
        <p:spPr>
          <a:xfrm>
            <a:off x="448056" y="2512611"/>
            <a:ext cx="4832803" cy="3664351"/>
          </a:xfrm>
        </p:spPr>
        <p:txBody>
          <a:bodyPr vert="horz" lIns="91440" tIns="45720" rIns="91440" bIns="45720" rtlCol="0" anchor="t">
            <a:normAutofit lnSpcReduction="10000"/>
          </a:bodyPr>
          <a:lstStyle/>
          <a:p>
            <a:r>
              <a:rPr lang="en-US" sz="2000" dirty="0">
                <a:ea typeface="+mn-lt"/>
                <a:cs typeface="+mn-lt"/>
              </a:rPr>
              <a:t>Data Sets:</a:t>
            </a:r>
            <a:endParaRPr lang="en-SG" sz="2000" dirty="0">
              <a:ea typeface="+mn-lt"/>
              <a:cs typeface="+mn-lt"/>
            </a:endParaRPr>
          </a:p>
          <a:p>
            <a:pPr lvl="1"/>
            <a:r>
              <a:rPr lang="en-SG" sz="2000" dirty="0">
                <a:ea typeface="+mn-lt"/>
                <a:cs typeface="+mn-lt"/>
              </a:rPr>
              <a:t>Movies on Streaming Platforms 1914 - 2021: </a:t>
            </a:r>
            <a:r>
              <a:rPr lang="en-SG" sz="2000" dirty="0">
                <a:ea typeface="+mn-lt"/>
                <a:cs typeface="+mn-lt"/>
                <a:hlinkClick r:id="rId7"/>
              </a:rPr>
              <a:t>https://www.kaggle.com/code/ruchi798/movies-and-tv-shows-eda/data?select=MoviesOnStreamingPlatforms_updated.csv</a:t>
            </a:r>
            <a:endParaRPr lang="en-SG" sz="2000" dirty="0">
              <a:ea typeface="+mn-lt"/>
              <a:cs typeface="+mn-lt"/>
            </a:endParaRPr>
          </a:p>
          <a:p>
            <a:pPr lvl="1"/>
            <a:r>
              <a:rPr lang="en-SG" sz="2000" dirty="0">
                <a:ea typeface="+mn-lt"/>
                <a:cs typeface="+mn-lt"/>
              </a:rPr>
              <a:t>Movies on Streaming Platforms 1902 - 2020 </a:t>
            </a:r>
            <a:r>
              <a:rPr lang="en-SG" sz="2000" dirty="0">
                <a:ea typeface="+mn-lt"/>
                <a:cs typeface="+mn-lt"/>
                <a:hlinkClick r:id="rId8"/>
              </a:rPr>
              <a:t>https://www.kaggle.com/code/armintalic/quality-and-quantity-of-streaming-services-content/data?select=MoviesOnStreamingPlatforms_updated.csv</a:t>
            </a:r>
            <a:endParaRPr lang="en-SG" sz="2000" dirty="0">
              <a:ea typeface="+mn-lt"/>
              <a:cs typeface="+mn-lt"/>
            </a:endParaRPr>
          </a:p>
          <a:p>
            <a:endParaRPr lang="en-SG" sz="2000" dirty="0">
              <a:ea typeface="+mn-lt"/>
              <a:cs typeface="+mn-lt"/>
            </a:endParaRPr>
          </a:p>
          <a:p>
            <a:pPr lvl="1"/>
            <a:endParaRPr lang="en-SG" sz="2000" dirty="0"/>
          </a:p>
          <a:p>
            <a:pPr lvl="1"/>
            <a:endParaRPr lang="en-SG" sz="2000" dirty="0"/>
          </a:p>
          <a:p>
            <a:pPr lvl="1"/>
            <a:endParaRPr lang="en-US" sz="2000" dirty="0"/>
          </a:p>
          <a:p>
            <a:pPr lvl="1"/>
            <a:endParaRPr lang="en-US" sz="2000" dirty="0"/>
          </a:p>
        </p:txBody>
      </p:sp>
      <p:pic>
        <p:nvPicPr>
          <p:cNvPr id="8" name="Audio 7">
            <a:hlinkClick r:id="" action="ppaction://media"/>
            <a:extLst>
              <a:ext uri="{FF2B5EF4-FFF2-40B4-BE49-F238E27FC236}">
                <a16:creationId xmlns:a16="http://schemas.microsoft.com/office/drawing/2014/main" id="{B24730D7-1EF3-4A3D-ABD8-DFF2F06839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15084699"/>
      </p:ext>
    </p:extLst>
  </p:cSld>
  <p:clrMapOvr>
    <a:masterClrMapping/>
  </p:clrMapOvr>
  <mc:AlternateContent xmlns:mc="http://schemas.openxmlformats.org/markup-compatibility/2006" xmlns:p14="http://schemas.microsoft.com/office/powerpoint/2010/main">
    <mc:Choice Requires="p14">
      <p:transition spd="slow" p14:dur="2000" advTm="18445"/>
    </mc:Choice>
    <mc:Fallback xmlns="">
      <p:transition spd="slow" advTm="18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3326D-60CC-FA9E-EB70-F0F51D543ED8}"/>
              </a:ext>
            </a:extLst>
          </p:cNvPr>
          <p:cNvSpPr>
            <a:spLocks noGrp="1"/>
          </p:cNvSpPr>
          <p:nvPr>
            <p:ph type="title"/>
          </p:nvPr>
        </p:nvSpPr>
        <p:spPr>
          <a:xfrm>
            <a:off x="838199" y="978408"/>
            <a:ext cx="4056530" cy="1106424"/>
          </a:xfrm>
        </p:spPr>
        <p:txBody>
          <a:bodyPr>
            <a:normAutofit/>
          </a:bodyPr>
          <a:lstStyle/>
          <a:p>
            <a:r>
              <a:rPr lang="en-US" sz="2800">
                <a:ea typeface="Calibri Light"/>
                <a:cs typeface="Calibri Light"/>
              </a:rPr>
              <a:t>Data Processing &amp; Cleaning</a:t>
            </a:r>
          </a:p>
        </p:txBody>
      </p:sp>
      <p:sp>
        <p:nvSpPr>
          <p:cNvPr id="27" name="Rectangle 26">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9167C9-1831-8623-D0A0-4221D9E893F8}"/>
              </a:ext>
            </a:extLst>
          </p:cNvPr>
          <p:cNvSpPr>
            <a:spLocks noGrp="1"/>
          </p:cNvSpPr>
          <p:nvPr>
            <p:ph idx="1"/>
          </p:nvPr>
        </p:nvSpPr>
        <p:spPr>
          <a:xfrm>
            <a:off x="838199" y="2359152"/>
            <a:ext cx="4056530" cy="3429000"/>
          </a:xfrm>
        </p:spPr>
        <p:txBody>
          <a:bodyPr vert="horz" lIns="91440" tIns="45720" rIns="91440" bIns="45720" rtlCol="0" anchor="t">
            <a:normAutofit/>
          </a:bodyPr>
          <a:lstStyle/>
          <a:p>
            <a:r>
              <a:rPr lang="en-US" sz="1800" dirty="0">
                <a:ea typeface="+mn-lt"/>
                <a:cs typeface="+mn-lt"/>
              </a:rPr>
              <a:t>Merged both csv files together </a:t>
            </a:r>
          </a:p>
          <a:p>
            <a:r>
              <a:rPr lang="en-US" sz="1800" dirty="0">
                <a:ea typeface="+mn-lt"/>
                <a:cs typeface="+mn-lt"/>
              </a:rPr>
              <a:t>Used various Excel &amp; Python functions process the data </a:t>
            </a:r>
          </a:p>
          <a:p>
            <a:r>
              <a:rPr lang="en-US" sz="1800" dirty="0">
                <a:ea typeface="+mn-lt"/>
                <a:cs typeface="+mn-lt"/>
              </a:rPr>
              <a:t>Processed data for IMDb &amp; Rotten Tomatoes from x/10 and percentage values to floats</a:t>
            </a:r>
          </a:p>
          <a:p>
            <a:r>
              <a:rPr lang="en-US" sz="1800" dirty="0">
                <a:cs typeface="Calibri"/>
              </a:rPr>
              <a:t>Removed duplicate movies </a:t>
            </a:r>
          </a:p>
          <a:p>
            <a:r>
              <a:rPr lang="en-US" sz="1800" dirty="0">
                <a:ea typeface="+mn-lt"/>
                <a:cs typeface="+mn-lt"/>
              </a:rPr>
              <a:t>Reduced variables such as Genre, Language &amp; Country of Origin to their Main Genre/Language/Country </a:t>
            </a:r>
            <a:endParaRPr lang="en-US" sz="1800" dirty="0"/>
          </a:p>
          <a:p>
            <a:endParaRPr lang="en-US" sz="1800" dirty="0">
              <a:ea typeface="Calibri"/>
              <a:cs typeface="Calibri"/>
            </a:endParaRPr>
          </a:p>
          <a:p>
            <a:endParaRPr lang="en-US" sz="1800" dirty="0">
              <a:ea typeface="Calibri"/>
              <a:cs typeface="Calibri"/>
            </a:endParaRPr>
          </a:p>
          <a:p>
            <a:endParaRPr lang="en-US" sz="1800" dirty="0">
              <a:ea typeface="Calibri"/>
              <a:cs typeface="Calibri"/>
            </a:endParaRPr>
          </a:p>
        </p:txBody>
      </p:sp>
      <p:pic>
        <p:nvPicPr>
          <p:cNvPr id="7" name="Picture 7" descr="Table&#10;&#10;Description automatically generated">
            <a:extLst>
              <a:ext uri="{FF2B5EF4-FFF2-40B4-BE49-F238E27FC236}">
                <a16:creationId xmlns:a16="http://schemas.microsoft.com/office/drawing/2014/main" id="{617519D5-5EF0-6012-B1B6-B839E9BDD6C9}"/>
              </a:ext>
            </a:extLst>
          </p:cNvPr>
          <p:cNvPicPr>
            <a:picLocks noChangeAspect="1"/>
          </p:cNvPicPr>
          <p:nvPr/>
        </p:nvPicPr>
        <p:blipFill>
          <a:blip r:embed="rId5"/>
          <a:stretch>
            <a:fillRect/>
          </a:stretch>
        </p:blipFill>
        <p:spPr>
          <a:xfrm>
            <a:off x="5579208" y="629558"/>
            <a:ext cx="2949373" cy="2902584"/>
          </a:xfrm>
          <a:prstGeom prst="rect">
            <a:avLst/>
          </a:prstGeom>
        </p:spPr>
      </p:pic>
      <p:pic>
        <p:nvPicPr>
          <p:cNvPr id="6" name="Picture 6" descr="Table&#10;&#10;Description automatically generated">
            <a:extLst>
              <a:ext uri="{FF2B5EF4-FFF2-40B4-BE49-F238E27FC236}">
                <a16:creationId xmlns:a16="http://schemas.microsoft.com/office/drawing/2014/main" id="{B3A994CB-6C4E-AEE1-76A7-A9BB1A6C78E9}"/>
              </a:ext>
            </a:extLst>
          </p:cNvPr>
          <p:cNvPicPr>
            <a:picLocks noChangeAspect="1"/>
          </p:cNvPicPr>
          <p:nvPr/>
        </p:nvPicPr>
        <p:blipFill>
          <a:blip r:embed="rId6"/>
          <a:stretch>
            <a:fillRect/>
          </a:stretch>
        </p:blipFill>
        <p:spPr>
          <a:xfrm>
            <a:off x="8760375" y="617161"/>
            <a:ext cx="3329839" cy="2913023"/>
          </a:xfrm>
          <a:prstGeom prst="rect">
            <a:avLst/>
          </a:prstGeom>
        </p:spPr>
      </p:pic>
      <p:pic>
        <p:nvPicPr>
          <p:cNvPr id="8" name="Picture 8" descr="Table&#10;&#10;Description automatically generated">
            <a:extLst>
              <a:ext uri="{FF2B5EF4-FFF2-40B4-BE49-F238E27FC236}">
                <a16:creationId xmlns:a16="http://schemas.microsoft.com/office/drawing/2014/main" id="{F3880C1C-CC82-4238-8841-1CDCD52AD081}"/>
              </a:ext>
            </a:extLst>
          </p:cNvPr>
          <p:cNvPicPr>
            <a:picLocks noChangeAspect="1"/>
          </p:cNvPicPr>
          <p:nvPr/>
        </p:nvPicPr>
        <p:blipFill>
          <a:blip r:embed="rId7"/>
          <a:stretch>
            <a:fillRect/>
          </a:stretch>
        </p:blipFill>
        <p:spPr>
          <a:xfrm>
            <a:off x="6456598" y="3631441"/>
            <a:ext cx="4623405" cy="3057143"/>
          </a:xfrm>
          <a:prstGeom prst="rect">
            <a:avLst/>
          </a:prstGeom>
        </p:spPr>
      </p:pic>
      <p:pic>
        <p:nvPicPr>
          <p:cNvPr id="12" name="Audio 11">
            <a:hlinkClick r:id="" action="ppaction://media"/>
            <a:extLst>
              <a:ext uri="{FF2B5EF4-FFF2-40B4-BE49-F238E27FC236}">
                <a16:creationId xmlns:a16="http://schemas.microsoft.com/office/drawing/2014/main" id="{72945528-C6BB-4FC7-8FBE-1331F61F9CB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0685799"/>
      </p:ext>
    </p:extLst>
  </p:cSld>
  <p:clrMapOvr>
    <a:masterClrMapping/>
  </p:clrMapOvr>
  <mc:AlternateContent xmlns:mc="http://schemas.openxmlformats.org/markup-compatibility/2006" xmlns:p14="http://schemas.microsoft.com/office/powerpoint/2010/main">
    <mc:Choice Requires="p14">
      <p:transition spd="slow" p14:dur="2000" advTm="26710"/>
    </mc:Choice>
    <mc:Fallback xmlns="">
      <p:transition spd="slow" advTm="2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2">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B3326D-60CC-FA9E-EB70-F0F51D543ED8}"/>
              </a:ext>
            </a:extLst>
          </p:cNvPr>
          <p:cNvSpPr>
            <a:spLocks noGrp="1"/>
          </p:cNvSpPr>
          <p:nvPr>
            <p:ph type="title"/>
          </p:nvPr>
        </p:nvSpPr>
        <p:spPr>
          <a:xfrm>
            <a:off x="838199" y="978408"/>
            <a:ext cx="4056530" cy="1106424"/>
          </a:xfrm>
        </p:spPr>
        <p:txBody>
          <a:bodyPr>
            <a:normAutofit/>
          </a:bodyPr>
          <a:lstStyle/>
          <a:p>
            <a:r>
              <a:rPr lang="en-US" sz="2800">
                <a:ea typeface="Calibri Light"/>
                <a:cs typeface="Calibri Light"/>
              </a:rPr>
              <a:t>Data Processing &amp; Cleaning</a:t>
            </a:r>
          </a:p>
        </p:txBody>
      </p:sp>
      <p:sp>
        <p:nvSpPr>
          <p:cNvPr id="27" name="Rectangle 26">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C9167C9-1831-8623-D0A0-4221D9E893F8}"/>
              </a:ext>
            </a:extLst>
          </p:cNvPr>
          <p:cNvSpPr>
            <a:spLocks noGrp="1"/>
          </p:cNvSpPr>
          <p:nvPr>
            <p:ph idx="1"/>
          </p:nvPr>
        </p:nvSpPr>
        <p:spPr>
          <a:xfrm>
            <a:off x="838199" y="2359152"/>
            <a:ext cx="4056530" cy="3429000"/>
          </a:xfrm>
        </p:spPr>
        <p:txBody>
          <a:bodyPr vert="horz" lIns="91440" tIns="45720" rIns="91440" bIns="45720" rtlCol="0" anchor="t">
            <a:normAutofit/>
          </a:bodyPr>
          <a:lstStyle/>
          <a:p>
            <a:r>
              <a:rPr lang="en-US" sz="1800" dirty="0">
                <a:ea typeface="+mn-lt"/>
                <a:cs typeface="+mn-lt"/>
              </a:rPr>
              <a:t>Altered our data fields to more appropriate columns for analysis</a:t>
            </a:r>
          </a:p>
          <a:p>
            <a:r>
              <a:rPr lang="en-US" sz="1800" dirty="0" err="1">
                <a:ea typeface="+mn-lt"/>
                <a:cs typeface="+mn-lt"/>
              </a:rPr>
              <a:t>E.g</a:t>
            </a:r>
            <a:r>
              <a:rPr lang="en-US" sz="1800" dirty="0">
                <a:ea typeface="+mn-lt"/>
                <a:cs typeface="+mn-lt"/>
              </a:rPr>
              <a:t> Changing Year of Release to Age of Movie</a:t>
            </a:r>
          </a:p>
          <a:p>
            <a:r>
              <a:rPr lang="en-US" sz="1800" dirty="0">
                <a:ea typeface="+mn-lt"/>
                <a:cs typeface="+mn-lt"/>
              </a:rPr>
              <a:t>Consolidating Availability on Individual platforms to a unified Availability Metric</a:t>
            </a:r>
          </a:p>
          <a:p>
            <a:r>
              <a:rPr lang="en-US" sz="1800" dirty="0">
                <a:ea typeface="+mn-lt"/>
                <a:cs typeface="+mn-lt"/>
              </a:rPr>
              <a:t>Drop </a:t>
            </a:r>
            <a:r>
              <a:rPr lang="en-US" sz="1800" dirty="0" err="1">
                <a:ea typeface="+mn-lt"/>
                <a:cs typeface="+mn-lt"/>
              </a:rPr>
              <a:t>NaN</a:t>
            </a:r>
            <a:r>
              <a:rPr lang="en-US" sz="1800" dirty="0">
                <a:ea typeface="+mn-lt"/>
                <a:cs typeface="+mn-lt"/>
              </a:rPr>
              <a:t> values from our dataset</a:t>
            </a:r>
          </a:p>
          <a:p>
            <a:endParaRPr lang="en-US" sz="1800" dirty="0">
              <a:ea typeface="+mn-lt"/>
              <a:cs typeface="+mn-lt"/>
            </a:endParaRPr>
          </a:p>
          <a:p>
            <a:endParaRPr lang="en-US" sz="1800" dirty="0">
              <a:ea typeface="+mn-lt"/>
              <a:cs typeface="+mn-lt"/>
            </a:endParaRPr>
          </a:p>
          <a:p>
            <a:endParaRPr lang="en-US" sz="1800" dirty="0">
              <a:ea typeface="+mn-lt"/>
              <a:cs typeface="+mn-lt"/>
            </a:endParaRPr>
          </a:p>
          <a:p>
            <a:endParaRPr lang="en-US" sz="1800" dirty="0">
              <a:ea typeface="Calibri"/>
              <a:cs typeface="Calibri"/>
            </a:endParaRPr>
          </a:p>
        </p:txBody>
      </p:sp>
      <p:pic>
        <p:nvPicPr>
          <p:cNvPr id="4" name="Picture 4" descr="Table&#10;&#10;Description automatically generated">
            <a:extLst>
              <a:ext uri="{FF2B5EF4-FFF2-40B4-BE49-F238E27FC236}">
                <a16:creationId xmlns:a16="http://schemas.microsoft.com/office/drawing/2014/main" id="{73FAF96E-744C-59B1-82A7-3C5CB7BEE443}"/>
              </a:ext>
            </a:extLst>
          </p:cNvPr>
          <p:cNvPicPr>
            <a:picLocks noChangeAspect="1"/>
          </p:cNvPicPr>
          <p:nvPr/>
        </p:nvPicPr>
        <p:blipFill>
          <a:blip r:embed="rId5"/>
          <a:stretch>
            <a:fillRect/>
          </a:stretch>
        </p:blipFill>
        <p:spPr>
          <a:xfrm>
            <a:off x="5496839" y="1883496"/>
            <a:ext cx="3108541" cy="3289335"/>
          </a:xfrm>
          <a:prstGeom prst="rect">
            <a:avLst/>
          </a:prstGeom>
        </p:spPr>
      </p:pic>
      <p:pic>
        <p:nvPicPr>
          <p:cNvPr id="5" name="Picture 8" descr="Text&#10;&#10;Description automatically generated">
            <a:extLst>
              <a:ext uri="{FF2B5EF4-FFF2-40B4-BE49-F238E27FC236}">
                <a16:creationId xmlns:a16="http://schemas.microsoft.com/office/drawing/2014/main" id="{B1430F12-195E-7A2A-F7EF-1848E2B1873E}"/>
              </a:ext>
            </a:extLst>
          </p:cNvPr>
          <p:cNvPicPr>
            <a:picLocks noChangeAspect="1"/>
          </p:cNvPicPr>
          <p:nvPr/>
        </p:nvPicPr>
        <p:blipFill>
          <a:blip r:embed="rId6"/>
          <a:stretch>
            <a:fillRect/>
          </a:stretch>
        </p:blipFill>
        <p:spPr>
          <a:xfrm>
            <a:off x="8597030" y="1878317"/>
            <a:ext cx="3599145" cy="3299695"/>
          </a:xfrm>
          <a:prstGeom prst="rect">
            <a:avLst/>
          </a:prstGeom>
        </p:spPr>
      </p:pic>
      <p:pic>
        <p:nvPicPr>
          <p:cNvPr id="11" name="Audio 10">
            <a:hlinkClick r:id="" action="ppaction://media"/>
            <a:extLst>
              <a:ext uri="{FF2B5EF4-FFF2-40B4-BE49-F238E27FC236}">
                <a16:creationId xmlns:a16="http://schemas.microsoft.com/office/drawing/2014/main" id="{D7FA9CE0-1896-43D9-8EA2-3D4C6C18400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66624385"/>
      </p:ext>
    </p:extLst>
  </p:cSld>
  <p:clrMapOvr>
    <a:masterClrMapping/>
  </p:clrMapOvr>
  <mc:AlternateContent xmlns:mc="http://schemas.openxmlformats.org/markup-compatibility/2006" xmlns:p14="http://schemas.microsoft.com/office/powerpoint/2010/main">
    <mc:Choice Requires="p14">
      <p:transition spd="slow" p14:dur="2000" advTm="19154"/>
    </mc:Choice>
    <mc:Fallback xmlns="">
      <p:transition spd="slow" advTm="19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AA6C5-8FEB-2CB5-5B57-667D7AE86632}"/>
              </a:ext>
            </a:extLst>
          </p:cNvPr>
          <p:cNvSpPr>
            <a:spLocks noGrp="1"/>
          </p:cNvSpPr>
          <p:nvPr>
            <p:ph type="title"/>
          </p:nvPr>
        </p:nvSpPr>
        <p:spPr>
          <a:xfrm>
            <a:off x="572493" y="238539"/>
            <a:ext cx="11018520" cy="1434415"/>
          </a:xfrm>
        </p:spPr>
        <p:txBody>
          <a:bodyPr anchor="b">
            <a:normAutofit/>
          </a:bodyPr>
          <a:lstStyle/>
          <a:p>
            <a:r>
              <a:rPr lang="en-US" sz="5400">
                <a:latin typeface="Calibri"/>
                <a:cs typeface="Calibri"/>
              </a:rPr>
              <a:t>Exploratory Data Analysis</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EAF42E-CD31-0923-F236-95496758088E}"/>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200">
                <a:cs typeface="Calibri"/>
              </a:rPr>
              <a:t>Separated into 2 Types of Variables</a:t>
            </a:r>
          </a:p>
          <a:p>
            <a:pPr lvl="1"/>
            <a:r>
              <a:rPr lang="en-US" sz="2200"/>
              <a:t>Numerical: Age of Movie, IMDb (IMDb Score), Rotten (Rotten Tomatoes Score) &amp; Runtime</a:t>
            </a:r>
            <a:endParaRPr lang="en-US" sz="2200">
              <a:cs typeface="Calibri"/>
            </a:endParaRPr>
          </a:p>
          <a:p>
            <a:pPr marL="457200" lvl="1" indent="0">
              <a:buClr>
                <a:srgbClr val="8AD0D6"/>
              </a:buClr>
              <a:buNone/>
            </a:pPr>
            <a:endParaRPr lang="en-US" sz="2200"/>
          </a:p>
          <a:p>
            <a:pPr lvl="1"/>
            <a:r>
              <a:rPr lang="en-US" sz="2200"/>
              <a:t>Categorical: Age Category, Availability (Platform Availability), Genres, Country &amp;Language</a:t>
            </a:r>
            <a:endParaRPr lang="en-US" sz="2200">
              <a:cs typeface="Calibri"/>
            </a:endParaRPr>
          </a:p>
          <a:p>
            <a:pPr lvl="1"/>
            <a:endParaRPr lang="en-US" sz="2200"/>
          </a:p>
          <a:p>
            <a:pPr lvl="1"/>
            <a:endParaRPr lang="en-US" sz="2200"/>
          </a:p>
          <a:p>
            <a:pPr marL="457200" lvl="1" indent="0">
              <a:buNone/>
            </a:pPr>
            <a:endParaRPr lang="en-US" sz="2200"/>
          </a:p>
        </p:txBody>
      </p:sp>
      <p:pic>
        <p:nvPicPr>
          <p:cNvPr id="4" name="Picture 4">
            <a:extLst>
              <a:ext uri="{FF2B5EF4-FFF2-40B4-BE49-F238E27FC236}">
                <a16:creationId xmlns:a16="http://schemas.microsoft.com/office/drawing/2014/main" id="{DC5B5E2B-6CCF-B425-80F6-124CFE085EFF}"/>
              </a:ext>
            </a:extLst>
          </p:cNvPr>
          <p:cNvPicPr>
            <a:picLocks noChangeAspect="1"/>
          </p:cNvPicPr>
          <p:nvPr/>
        </p:nvPicPr>
        <p:blipFill rotWithShape="1">
          <a:blip r:embed="rId5"/>
          <a:srcRect l="6175" r="6277" b="-1"/>
          <a:stretch/>
        </p:blipFill>
        <p:spPr>
          <a:xfrm>
            <a:off x="7675658" y="2093976"/>
            <a:ext cx="3941064" cy="4096512"/>
          </a:xfrm>
          <a:prstGeom prst="rect">
            <a:avLst/>
          </a:prstGeom>
        </p:spPr>
      </p:pic>
      <p:pic>
        <p:nvPicPr>
          <p:cNvPr id="8" name="Audio 7">
            <a:hlinkClick r:id="" action="ppaction://media"/>
            <a:extLst>
              <a:ext uri="{FF2B5EF4-FFF2-40B4-BE49-F238E27FC236}">
                <a16:creationId xmlns:a16="http://schemas.microsoft.com/office/drawing/2014/main" id="{E1EFABDC-8C29-4909-95F1-CBD368C223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32064407"/>
      </p:ext>
    </p:extLst>
  </p:cSld>
  <p:clrMapOvr>
    <a:masterClrMapping/>
  </p:clrMapOvr>
  <mc:AlternateContent xmlns:mc="http://schemas.openxmlformats.org/markup-compatibility/2006" xmlns:p14="http://schemas.microsoft.com/office/powerpoint/2010/main">
    <mc:Choice Requires="p14">
      <p:transition spd="slow" p14:dur="2000" advTm="21178"/>
    </mc:Choice>
    <mc:Fallback xmlns="">
      <p:transition spd="slow" advTm="2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0AA6C5-8FEB-2CB5-5B57-667D7AE86632}"/>
              </a:ext>
            </a:extLst>
          </p:cNvPr>
          <p:cNvSpPr>
            <a:spLocks noGrp="1"/>
          </p:cNvSpPr>
          <p:nvPr>
            <p:ph type="title"/>
          </p:nvPr>
        </p:nvSpPr>
        <p:spPr>
          <a:xfrm>
            <a:off x="643467" y="321734"/>
            <a:ext cx="10905066" cy="1135737"/>
          </a:xfrm>
        </p:spPr>
        <p:txBody>
          <a:bodyPr>
            <a:normAutofit/>
          </a:bodyPr>
          <a:lstStyle/>
          <a:p>
            <a:r>
              <a:rPr lang="en-US" sz="3600">
                <a:latin typeface="Calibri"/>
                <a:cs typeface="Calibri"/>
              </a:rPr>
              <a:t>Numerical Exploratory Data Analysis</a:t>
            </a:r>
          </a:p>
        </p:txBody>
      </p:sp>
      <p:sp>
        <p:nvSpPr>
          <p:cNvPr id="3" name="Content Placeholder 2">
            <a:extLst>
              <a:ext uri="{FF2B5EF4-FFF2-40B4-BE49-F238E27FC236}">
                <a16:creationId xmlns:a16="http://schemas.microsoft.com/office/drawing/2014/main" id="{F5EAF42E-CD31-0923-F236-95496758088E}"/>
              </a:ext>
            </a:extLst>
          </p:cNvPr>
          <p:cNvSpPr>
            <a:spLocks noGrp="1"/>
          </p:cNvSpPr>
          <p:nvPr>
            <p:ph idx="1"/>
          </p:nvPr>
        </p:nvSpPr>
        <p:spPr>
          <a:xfrm>
            <a:off x="643469" y="1782981"/>
            <a:ext cx="4008384" cy="4393982"/>
          </a:xfrm>
        </p:spPr>
        <p:txBody>
          <a:bodyPr vert="horz" lIns="91440" tIns="45720" rIns="91440" bIns="45720" rtlCol="0" anchor="t">
            <a:normAutofit/>
          </a:bodyPr>
          <a:lstStyle/>
          <a:p>
            <a:pPr marL="0" indent="0">
              <a:buNone/>
            </a:pPr>
            <a:endParaRPr lang="en-US" sz="2000"/>
          </a:p>
          <a:p>
            <a:r>
              <a:rPr lang="en-US" sz="2000" dirty="0">
                <a:cs typeface="Calibri"/>
              </a:rPr>
              <a:t>Variables like IMDb &amp; Rotten did not have many outliers/anomalies</a:t>
            </a:r>
          </a:p>
          <a:p>
            <a:pPr lvl="1">
              <a:buClr>
                <a:srgbClr val="8AD0D6"/>
              </a:buClr>
            </a:pPr>
            <a:endParaRPr lang="en-US" sz="2000">
              <a:ea typeface="+mj-lt"/>
              <a:cs typeface="Calibri" panose="020F0502020204030204"/>
            </a:endParaRPr>
          </a:p>
          <a:p>
            <a:pPr lvl="1"/>
            <a:endParaRPr lang="en-US" sz="2000">
              <a:ea typeface="+mj-lt"/>
              <a:cs typeface="Calibri" panose="020F0502020204030204"/>
            </a:endParaRPr>
          </a:p>
          <a:p>
            <a:pPr lvl="1"/>
            <a:endParaRPr lang="en-US" sz="2000">
              <a:cs typeface="Calibri" panose="020F0502020204030204"/>
            </a:endParaRPr>
          </a:p>
          <a:p>
            <a:pPr lvl="1"/>
            <a:endParaRPr lang="en-US" sz="2000"/>
          </a:p>
          <a:p>
            <a:pPr marL="0" indent="0">
              <a:buNone/>
            </a:pPr>
            <a:endParaRPr lang="en-US" sz="2000">
              <a:cs typeface="Calibri" panose="020F0502020204030204"/>
            </a:endParaRPr>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7" descr="Chart, bar chart, histogram&#10;&#10;Description automatically generated">
            <a:extLst>
              <a:ext uri="{FF2B5EF4-FFF2-40B4-BE49-F238E27FC236}">
                <a16:creationId xmlns:a16="http://schemas.microsoft.com/office/drawing/2014/main" id="{3C723DA7-E0B7-DB42-7D9F-4ACD3A06FCD1}"/>
              </a:ext>
            </a:extLst>
          </p:cNvPr>
          <p:cNvPicPr>
            <a:picLocks noChangeAspect="1"/>
          </p:cNvPicPr>
          <p:nvPr/>
        </p:nvPicPr>
        <p:blipFill>
          <a:blip r:embed="rId5"/>
          <a:stretch>
            <a:fillRect/>
          </a:stretch>
        </p:blipFill>
        <p:spPr>
          <a:xfrm>
            <a:off x="4652786" y="1459393"/>
            <a:ext cx="6932852" cy="5195872"/>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Audio 4">
            <a:hlinkClick r:id="" action="ppaction://media"/>
            <a:extLst>
              <a:ext uri="{FF2B5EF4-FFF2-40B4-BE49-F238E27FC236}">
                <a16:creationId xmlns:a16="http://schemas.microsoft.com/office/drawing/2014/main" id="{17665EDC-550B-4AFF-939F-B8451BB8E3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2172047"/>
      </p:ext>
    </p:extLst>
  </p:cSld>
  <p:clrMapOvr>
    <a:masterClrMapping/>
  </p:clrMapOvr>
  <mc:AlternateContent xmlns:mc="http://schemas.openxmlformats.org/markup-compatibility/2006" xmlns:p14="http://schemas.microsoft.com/office/powerpoint/2010/main">
    <mc:Choice Requires="p14">
      <p:transition spd="slow" p14:dur="2000" advTm="8413"/>
    </mc:Choice>
    <mc:Fallback xmlns="">
      <p:transition spd="slow" advTm="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0AA6C5-8FEB-2CB5-5B57-667D7AE86632}"/>
              </a:ext>
            </a:extLst>
          </p:cNvPr>
          <p:cNvSpPr>
            <a:spLocks noGrp="1"/>
          </p:cNvSpPr>
          <p:nvPr>
            <p:ph type="title"/>
          </p:nvPr>
        </p:nvSpPr>
        <p:spPr>
          <a:xfrm>
            <a:off x="643467" y="321734"/>
            <a:ext cx="10905066" cy="1135737"/>
          </a:xfrm>
        </p:spPr>
        <p:txBody>
          <a:bodyPr>
            <a:normAutofit/>
          </a:bodyPr>
          <a:lstStyle/>
          <a:p>
            <a:r>
              <a:rPr lang="en-US" sz="3600">
                <a:latin typeface="Calibri"/>
                <a:cs typeface="Calibri"/>
              </a:rPr>
              <a:t>Numerical Exploratory Data Analysis</a:t>
            </a:r>
          </a:p>
        </p:txBody>
      </p:sp>
      <p:sp>
        <p:nvSpPr>
          <p:cNvPr id="3" name="Content Placeholder 2">
            <a:extLst>
              <a:ext uri="{FF2B5EF4-FFF2-40B4-BE49-F238E27FC236}">
                <a16:creationId xmlns:a16="http://schemas.microsoft.com/office/drawing/2014/main" id="{F5EAF42E-CD31-0923-F236-95496758088E}"/>
              </a:ext>
            </a:extLst>
          </p:cNvPr>
          <p:cNvSpPr>
            <a:spLocks noGrp="1"/>
          </p:cNvSpPr>
          <p:nvPr>
            <p:ph idx="1"/>
          </p:nvPr>
        </p:nvSpPr>
        <p:spPr>
          <a:xfrm>
            <a:off x="643469" y="1782981"/>
            <a:ext cx="4446794" cy="3005681"/>
          </a:xfrm>
        </p:spPr>
        <p:txBody>
          <a:bodyPr vert="horz" lIns="91440" tIns="45720" rIns="91440" bIns="45720" rtlCol="0" anchor="t">
            <a:normAutofit/>
          </a:bodyPr>
          <a:lstStyle/>
          <a:p>
            <a:pPr>
              <a:buClr>
                <a:srgbClr val="8AD0D6"/>
              </a:buClr>
            </a:pPr>
            <a:r>
              <a:rPr lang="en-US" sz="2000" dirty="0"/>
              <a:t>Runtime variable had a lot of outliers, and</a:t>
            </a:r>
            <a:r>
              <a:rPr lang="en-US" sz="2000" dirty="0">
                <a:ea typeface="+mj-lt"/>
                <a:cs typeface="+mj-lt"/>
              </a:rPr>
              <a:t> we removed the values that fell out of +/- 1.5* Interquartile Range (IQR)</a:t>
            </a:r>
            <a:endParaRPr lang="en-US" dirty="0"/>
          </a:p>
          <a:p>
            <a:pPr marL="0" indent="0">
              <a:buClr>
                <a:srgbClr val="8AD0D6"/>
              </a:buClr>
              <a:buNone/>
            </a:pPr>
            <a:endParaRPr lang="en-US" sz="2000" dirty="0">
              <a:ea typeface="+mj-lt"/>
              <a:cs typeface="Calibri Light"/>
            </a:endParaRPr>
          </a:p>
          <a:p>
            <a:pPr>
              <a:buClr>
                <a:srgbClr val="8AD0D6"/>
              </a:buClr>
            </a:pPr>
            <a:r>
              <a:rPr lang="en-US" sz="2000" dirty="0">
                <a:ea typeface="+mj-lt"/>
                <a:cs typeface="Calibri Light"/>
              </a:rPr>
              <a:t>This resulted in a much better distribution of Runtime values </a:t>
            </a:r>
          </a:p>
          <a:p>
            <a:pPr lvl="1">
              <a:buClr>
                <a:srgbClr val="8AD0D6"/>
              </a:buClr>
            </a:pPr>
            <a:endParaRPr lang="en-US" sz="2000">
              <a:cs typeface="Calibri" panose="020F0502020204030204"/>
            </a:endParaRPr>
          </a:p>
          <a:p>
            <a:pPr lvl="1"/>
            <a:endParaRPr lang="en-US" sz="2000"/>
          </a:p>
          <a:p>
            <a:pPr lvl="1"/>
            <a:endParaRPr lang="en-US" sz="2000"/>
          </a:p>
          <a:p>
            <a:pPr lvl="1"/>
            <a:endParaRPr lang="en-US" sz="2000">
              <a:cs typeface="Calibri" panose="020F0502020204030204"/>
            </a:endParaRPr>
          </a:p>
          <a:p>
            <a:pPr marL="0" indent="0">
              <a:buNone/>
            </a:pPr>
            <a:endParaRPr lang="en-US" sz="2000">
              <a:cs typeface="Calibri" panose="020F0502020204030204"/>
            </a:endParaRPr>
          </a:p>
        </p:txBody>
      </p:sp>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6" descr="Chart, histogram&#10;&#10;Description automatically generated">
            <a:extLst>
              <a:ext uri="{FF2B5EF4-FFF2-40B4-BE49-F238E27FC236}">
                <a16:creationId xmlns:a16="http://schemas.microsoft.com/office/drawing/2014/main" id="{8631EBB9-B781-0F50-41EF-EE27D07341E3}"/>
              </a:ext>
            </a:extLst>
          </p:cNvPr>
          <p:cNvPicPr>
            <a:picLocks noChangeAspect="1"/>
          </p:cNvPicPr>
          <p:nvPr/>
        </p:nvPicPr>
        <p:blipFill>
          <a:blip r:embed="rId5"/>
          <a:stretch>
            <a:fillRect/>
          </a:stretch>
        </p:blipFill>
        <p:spPr>
          <a:xfrm>
            <a:off x="5353484" y="3975036"/>
            <a:ext cx="6189072" cy="2408831"/>
          </a:xfrm>
          <a:prstGeom prst="rect">
            <a:avLst/>
          </a:prstGeom>
        </p:spPr>
      </p:pic>
      <p:grpSp>
        <p:nvGrpSpPr>
          <p:cNvPr id="32" name="Group 3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Chart, histogram&#10;&#10;Description automatically generated">
            <a:extLst>
              <a:ext uri="{FF2B5EF4-FFF2-40B4-BE49-F238E27FC236}">
                <a16:creationId xmlns:a16="http://schemas.microsoft.com/office/drawing/2014/main" id="{1F1D2AAD-A8E1-4DE4-3210-1CCE20DB0ECF}"/>
              </a:ext>
            </a:extLst>
          </p:cNvPr>
          <p:cNvPicPr>
            <a:picLocks noChangeAspect="1"/>
          </p:cNvPicPr>
          <p:nvPr/>
        </p:nvPicPr>
        <p:blipFill>
          <a:blip r:embed="rId6"/>
          <a:stretch>
            <a:fillRect/>
          </a:stretch>
        </p:blipFill>
        <p:spPr>
          <a:xfrm>
            <a:off x="5282548" y="1461255"/>
            <a:ext cx="6320507" cy="2408055"/>
          </a:xfrm>
          <a:prstGeom prst="rect">
            <a:avLst/>
          </a:prstGeom>
        </p:spPr>
      </p:pic>
      <p:pic>
        <p:nvPicPr>
          <p:cNvPr id="13" name="Audio 12">
            <a:hlinkClick r:id="" action="ppaction://media"/>
            <a:extLst>
              <a:ext uri="{FF2B5EF4-FFF2-40B4-BE49-F238E27FC236}">
                <a16:creationId xmlns:a16="http://schemas.microsoft.com/office/drawing/2014/main" id="{2B7F7672-7814-49B4-8F39-F729307685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4310944"/>
      </p:ext>
    </p:extLst>
  </p:cSld>
  <p:clrMapOvr>
    <a:masterClrMapping/>
  </p:clrMapOvr>
  <mc:AlternateContent xmlns:mc="http://schemas.openxmlformats.org/markup-compatibility/2006" xmlns:p14="http://schemas.microsoft.com/office/powerpoint/2010/main">
    <mc:Choice Requires="p14">
      <p:transition spd="slow" p14:dur="2000" advTm="14902"/>
    </mc:Choice>
    <mc:Fallback xmlns="">
      <p:transition spd="slow" advTm="14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AA6C5-8FEB-2CB5-5B57-667D7AE86632}"/>
              </a:ext>
            </a:extLst>
          </p:cNvPr>
          <p:cNvSpPr>
            <a:spLocks noGrp="1"/>
          </p:cNvSpPr>
          <p:nvPr>
            <p:ph type="title"/>
          </p:nvPr>
        </p:nvSpPr>
        <p:spPr>
          <a:xfrm>
            <a:off x="838200" y="365125"/>
            <a:ext cx="10515600" cy="1306443"/>
          </a:xfrm>
        </p:spPr>
        <p:txBody>
          <a:bodyPr>
            <a:normAutofit/>
          </a:bodyPr>
          <a:lstStyle/>
          <a:p>
            <a:r>
              <a:rPr lang="en-US" sz="4000">
                <a:latin typeface="Calibri"/>
                <a:cs typeface="Calibri"/>
              </a:rPr>
              <a:t>Numerical Exploratory Data Analysis</a:t>
            </a:r>
          </a:p>
        </p:txBody>
      </p:sp>
      <p:sp>
        <p:nvSpPr>
          <p:cNvPr id="3" name="Content Placeholder 2">
            <a:extLst>
              <a:ext uri="{FF2B5EF4-FFF2-40B4-BE49-F238E27FC236}">
                <a16:creationId xmlns:a16="http://schemas.microsoft.com/office/drawing/2014/main" id="{F5EAF42E-CD31-0923-F236-95496758088E}"/>
              </a:ext>
            </a:extLst>
          </p:cNvPr>
          <p:cNvSpPr>
            <a:spLocks noGrp="1"/>
          </p:cNvSpPr>
          <p:nvPr>
            <p:ph idx="1"/>
          </p:nvPr>
        </p:nvSpPr>
        <p:spPr>
          <a:xfrm>
            <a:off x="838200" y="1825625"/>
            <a:ext cx="4152774" cy="4303464"/>
          </a:xfrm>
        </p:spPr>
        <p:txBody>
          <a:bodyPr vert="horz" lIns="91440" tIns="45720" rIns="91440" bIns="45720" rtlCol="0">
            <a:normAutofit/>
          </a:bodyPr>
          <a:lstStyle/>
          <a:p>
            <a:pPr marL="342900" indent="-342900"/>
            <a:r>
              <a:rPr lang="en-US" sz="2000" dirty="0">
                <a:ea typeface="+mj-lt"/>
                <a:cs typeface="Calibri"/>
              </a:rPr>
              <a:t>Correlation Matrix to view the relationship between IMDb &amp; other numeric variables</a:t>
            </a:r>
          </a:p>
          <a:p>
            <a:pPr marL="342900" indent="-342900">
              <a:buClr>
                <a:srgbClr val="8AD0D6"/>
              </a:buClr>
            </a:pPr>
            <a:r>
              <a:rPr lang="en-US" sz="2000" dirty="0">
                <a:ea typeface="+mj-lt"/>
                <a:cs typeface="+mj-lt"/>
              </a:rPr>
              <a:t>Correlation Matrix </a:t>
            </a:r>
            <a:endParaRPr lang="en-US" sz="2000" dirty="0"/>
          </a:p>
          <a:p>
            <a:pPr lvl="1">
              <a:buClr>
                <a:srgbClr val="8AD0D6"/>
              </a:buClr>
            </a:pPr>
            <a:r>
              <a:rPr lang="en-US" sz="2000" dirty="0">
                <a:ea typeface="+mj-lt"/>
                <a:cs typeface="+mj-lt"/>
              </a:rPr>
              <a:t>Rotten Tomatoes had highest correlation of 0.59</a:t>
            </a:r>
          </a:p>
          <a:p>
            <a:pPr lvl="1">
              <a:buClr>
                <a:srgbClr val="8AD0D6"/>
              </a:buClr>
            </a:pPr>
            <a:r>
              <a:rPr lang="en-US" sz="2000" dirty="0">
                <a:cs typeface="Calibri Light"/>
              </a:rPr>
              <a:t>Runtime &amp; Age of Movie were significantly worse in their correlation scoring 0.25 &amp; 0.13 respectively</a:t>
            </a:r>
          </a:p>
          <a:p>
            <a:pPr lvl="1">
              <a:buClr>
                <a:srgbClr val="8AD0D6"/>
              </a:buClr>
            </a:pPr>
            <a:endParaRPr lang="en-US" sz="2000" dirty="0">
              <a:cs typeface="Calibri" panose="020F0502020204030204"/>
            </a:endParaRPr>
          </a:p>
          <a:p>
            <a:pPr lvl="1"/>
            <a:endParaRPr lang="en-US" sz="2000" dirty="0">
              <a:cs typeface="Calibri" panose="020F0502020204030204"/>
            </a:endParaRPr>
          </a:p>
          <a:p>
            <a:pPr lvl="1"/>
            <a:endParaRPr lang="en-US" sz="2000" dirty="0">
              <a:cs typeface="Calibri" panose="020F0502020204030204"/>
            </a:endParaRPr>
          </a:p>
          <a:p>
            <a:pPr lvl="1"/>
            <a:endParaRPr lang="en-US" sz="2000" dirty="0">
              <a:cs typeface="Calibri" panose="020F0502020204030204"/>
            </a:endParaRPr>
          </a:p>
          <a:p>
            <a:pPr marL="0" indent="0">
              <a:buNone/>
            </a:pPr>
            <a:endParaRPr lang="en-US" sz="2000" dirty="0">
              <a:cs typeface="Calibri" panose="020F0502020204030204"/>
            </a:endParaRPr>
          </a:p>
        </p:txBody>
      </p:sp>
      <p:pic>
        <p:nvPicPr>
          <p:cNvPr id="4" name="Picture 5" descr="Chart, treemap chart&#10;&#10;Description automatically generated">
            <a:extLst>
              <a:ext uri="{FF2B5EF4-FFF2-40B4-BE49-F238E27FC236}">
                <a16:creationId xmlns:a16="http://schemas.microsoft.com/office/drawing/2014/main" id="{0D16D3EC-F3FD-881A-E120-40CFAEEA5597}"/>
              </a:ext>
            </a:extLst>
          </p:cNvPr>
          <p:cNvPicPr>
            <a:picLocks noChangeAspect="1"/>
          </p:cNvPicPr>
          <p:nvPr/>
        </p:nvPicPr>
        <p:blipFill rotWithShape="1">
          <a:blip r:embed="rId5"/>
          <a:srcRect t="1440" r="2" b="1441"/>
          <a:stretch/>
        </p:blipFill>
        <p:spPr>
          <a:xfrm>
            <a:off x="5183500" y="1904282"/>
            <a:ext cx="6170299" cy="4224808"/>
          </a:xfrm>
          <a:prstGeom prst="rect">
            <a:avLst/>
          </a:prstGeom>
        </p:spPr>
      </p:pic>
      <p:pic>
        <p:nvPicPr>
          <p:cNvPr id="7" name="Audio 6">
            <a:hlinkClick r:id="" action="ppaction://media"/>
            <a:extLst>
              <a:ext uri="{FF2B5EF4-FFF2-40B4-BE49-F238E27FC236}">
                <a16:creationId xmlns:a16="http://schemas.microsoft.com/office/drawing/2014/main" id="{2B81E627-FD30-4492-BE81-C75A9EF538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04829714"/>
      </p:ext>
    </p:extLst>
  </p:cSld>
  <p:clrMapOvr>
    <a:masterClrMapping/>
  </p:clrMapOvr>
  <mc:AlternateContent xmlns:mc="http://schemas.openxmlformats.org/markup-compatibility/2006" xmlns:p14="http://schemas.microsoft.com/office/powerpoint/2010/main">
    <mc:Choice Requires="p14">
      <p:transition spd="slow" p14:dur="2000" advTm="24443"/>
    </mc:Choice>
    <mc:Fallback xmlns="">
      <p:transition spd="slow" advTm="2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2647</Words>
  <Application>Microsoft Office PowerPoint</Application>
  <PresentationFormat>Widescreen</PresentationFormat>
  <Paragraphs>288</Paragraphs>
  <Slides>27</Slides>
  <Notes>26</Notes>
  <HiddenSlides>0</HiddenSlides>
  <MMClips>27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 </vt:lpstr>
      <vt:lpstr>Arial</vt:lpstr>
      <vt:lpstr>Calibri</vt:lpstr>
      <vt:lpstr>Calibri Light</vt:lpstr>
      <vt:lpstr>Office Theme</vt:lpstr>
      <vt:lpstr>Data Science Mini Project</vt:lpstr>
      <vt:lpstr>Problem Definition &amp; Motivations</vt:lpstr>
      <vt:lpstr>Our Datasets</vt:lpstr>
      <vt:lpstr>Data Processing &amp; Cleaning</vt:lpstr>
      <vt:lpstr>Data Processing &amp; Cleaning</vt:lpstr>
      <vt:lpstr>Exploratory Data Analysis</vt:lpstr>
      <vt:lpstr>Numerical Exploratory Data Analysis</vt:lpstr>
      <vt:lpstr>Numerical Exploratory Data Analysis</vt:lpstr>
      <vt:lpstr>Numerical Exploratory Data Analysis</vt:lpstr>
      <vt:lpstr>Categorical Exploratory Data Analysis</vt:lpstr>
      <vt:lpstr>Categorical Exploratory Data Analysis</vt:lpstr>
      <vt:lpstr>Prediction Models</vt:lpstr>
      <vt:lpstr>Metrics &amp; Predictability</vt:lpstr>
      <vt:lpstr>Uni-Variate Numerical Linear Regression</vt:lpstr>
      <vt:lpstr>PowerPoint Presentation</vt:lpstr>
      <vt:lpstr>Random Forest</vt:lpstr>
      <vt:lpstr>Random Forest Classification</vt:lpstr>
      <vt:lpstr>Random Forest Classification</vt:lpstr>
      <vt:lpstr>IMDb Score Prediction</vt:lpstr>
      <vt:lpstr>Categorical Linear Regression</vt:lpstr>
      <vt:lpstr>Multi-Variate Linear Regression</vt:lpstr>
      <vt:lpstr>Multivariate Linear Regression Predictions</vt:lpstr>
      <vt:lpstr>Can we use Random Forest to predict?</vt:lpstr>
      <vt:lpstr>Random Forest Regression</vt:lpstr>
      <vt:lpstr>Outcomes of Our Project &amp; Learning Points</vt:lpstr>
      <vt:lpstr>Data Driven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LIM ZHI EN#</dc:creator>
  <cp:lastModifiedBy>#RAYMOND LIM WEI#</cp:lastModifiedBy>
  <cp:revision>1479</cp:revision>
  <dcterms:created xsi:type="dcterms:W3CDTF">2022-04-24T07:56:29Z</dcterms:created>
  <dcterms:modified xsi:type="dcterms:W3CDTF">2023-11-05T12:51:54Z</dcterms:modified>
</cp:coreProperties>
</file>